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Proxima Nova"/>
      <p:regular r:id="rId16"/>
      <p:bold r:id="rId17"/>
      <p:italic r:id="rId18"/>
      <p:boldItalic r:id="rId19"/>
    </p:embeddedFon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7.xml"/><Relationship Id="rId22" Type="http://schemas.openxmlformats.org/officeDocument/2006/relationships/font" Target="fonts/Roboto-italic.fntdata"/><Relationship Id="rId10" Type="http://schemas.openxmlformats.org/officeDocument/2006/relationships/slide" Target="slides/slide6.xml"/><Relationship Id="rId21" Type="http://schemas.openxmlformats.org/officeDocument/2006/relationships/font" Target="fonts/Roboto-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ProximaNova-bold.fntdata"/><Relationship Id="rId16" Type="http://schemas.openxmlformats.org/officeDocument/2006/relationships/font" Target="fonts/ProximaNova-regular.fntdata"/><Relationship Id="rId5" Type="http://schemas.openxmlformats.org/officeDocument/2006/relationships/slide" Target="slides/slide1.xml"/><Relationship Id="rId19" Type="http://schemas.openxmlformats.org/officeDocument/2006/relationships/font" Target="fonts/ProximaNova-boldItalic.fntdata"/><Relationship Id="rId6" Type="http://schemas.openxmlformats.org/officeDocument/2006/relationships/slide" Target="slides/slide2.xml"/><Relationship Id="rId18" Type="http://schemas.openxmlformats.org/officeDocument/2006/relationships/font" Target="fonts/ProximaNova-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2a9e4513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a9e4513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6c72d5424968646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6c72d5424968646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2aadbc7b7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aadbc7b7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2aadbc7b72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aadbc7b72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2aa6499a6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aa6499a6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ideal energy production method is affordable, reliable, and clean. Before we can analyze the different production methods, we must define what it means to have these qualities. An affordable energy production method has low construction, licensing, and operating costs because these costs get passed onto the customer. Obviously, in an economics driven world, regardless of how perfect an energy source is, if it’s too expensive, it won’t be sustainable.A reliable production method produces as much energy that the grid needs without many fluctuations. Additionally, it is important to be able to provide a variable power output so you don’t overproduce or underproduce power. Finally, a clean production method won’t affect the local environment or release an excess of greenhouse gases.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Here are where a few modern energy generation methods fall within this diagram but it is clear that there is no ideal energy production method at the moment.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2aa6499a6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aa6499a6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currently available solutions, the main contenders are fossil fuels, nuclear, and renewables.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About two thirds of our energy comes from fossil fuels. Fossil fuels are extremely cheap and produce a steady amount of energy that can be ramped up when needed. Obviously, the downsides of fossil fuels stem from its production of GHG and that fuel </a:t>
            </a:r>
            <a:r>
              <a:rPr lang="en"/>
              <a:t>retrieval</a:t>
            </a:r>
            <a:r>
              <a:rPr lang="en"/>
              <a:t> methods are usually detrimental to the </a:t>
            </a:r>
            <a:r>
              <a:rPr lang="en"/>
              <a:t>environment</a:t>
            </a:r>
            <a:r>
              <a:rPr lang="en"/>
              <a:t> they are taken from.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 a similar vein, nuclear energy produces a large amount steady amount of energy without producing GHG. On the flipside, they have high base prices due to the stringent regulations which is makes them unattractive to construct and they are unable to change their power output economically so they end up losing a lot of revenue at low demand hours.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Renewables produce clean energy and they have low operational costs because their fuel is technically infinite. The downsides are that it they are still expensive compared to other energy sources and that their production times and amount depend heavily on weather conditions. This negatively affects grid stability since the energy source isn’t reliable.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28666bbd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8666bbd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currently available solutions, the main contenders are fossil fuels, nuclear, and renewables.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About two thirds of our energy comes from fossil fuels. Fossil fuels are extremely cheap and produce a steady amount of energy that can be ramped up when needed. Obviously, the downsides of fossil fuels stem from its production of GHG and that fuel retrieval methods are usually detrimental to the environment they are taken from.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 a similar vein, nuclear energy produces a large amount steady amount of energy without producing GHG. On the flipside, they have high base prices due to the stringent regulations which is makes them unattractive to construct and they are unable to change their power output economically so they end up losing a lot of revenue at low demand hours.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Renewables produce clean energy and they have low operational costs because their fuel is technically infinite. The downsides are that it they are still expensive compared to other energy sources and that their production times and amount depend heavily on weather conditions. This negatively affects grid stability since the energy source isn’t reliable.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2aa6499a6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aa6499a6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solution to this issue would be to augment the current energy production methods. To reduce GHG emissions of fossil fuels, carbon capture can be implemented. Nuclear can be made cheaper with design simplification and more efficient with newer reactor models. Furthermore renewables have been getting cheaper over the years and there may come a day when it beats out other generation methods.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Yet even with all sorts of innovations, these energy generation methods alone still aren’t ideal. Fossil fuels still generate </a:t>
            </a:r>
            <a:r>
              <a:rPr lang="en"/>
              <a:t>greenhouse</a:t>
            </a:r>
            <a:r>
              <a:rPr lang="en"/>
              <a:t> gases, nuclear still can’t load follow, and renewables cannot produce energy at will. Thus a novel way of producing clean energy must be considered.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2a9e4513a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a9e4513a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2a9e4513a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a9e4513a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8.png"/><Relationship Id="rId7"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6.png"/><Relationship Id="rId9" Type="http://schemas.openxmlformats.org/officeDocument/2006/relationships/image" Target="../media/image15.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4.png"/><Relationship Id="rId8"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6.png"/><Relationship Id="rId9" Type="http://schemas.openxmlformats.org/officeDocument/2006/relationships/image" Target="../media/image15.png"/><Relationship Id="rId5" Type="http://schemas.openxmlformats.org/officeDocument/2006/relationships/image" Target="../media/image3.png"/><Relationship Id="rId6" Type="http://schemas.openxmlformats.org/officeDocument/2006/relationships/image" Target="../media/image7.png"/><Relationship Id="rId7" Type="http://schemas.openxmlformats.org/officeDocument/2006/relationships/image" Target="../media/image4.png"/><Relationship Id="rId8"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Integrating Nuclear and Renewable Energy Sources</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Adria Peterkin, J</a:t>
            </a:r>
            <a:r>
              <a:rPr lang="en"/>
              <a:t>oseph Lee, </a:t>
            </a:r>
            <a:r>
              <a:rPr lang="en"/>
              <a:t>Pedro Vicente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pic>
        <p:nvPicPr>
          <p:cNvPr id="211" name="Google Shape;211;p22"/>
          <p:cNvPicPr preferRelativeResize="0"/>
          <p:nvPr/>
        </p:nvPicPr>
        <p:blipFill rotWithShape="1">
          <a:blip r:embed="rId3">
            <a:alphaModFix/>
          </a:blip>
          <a:srcRect b="10201" l="0" r="0" t="0"/>
          <a:stretch/>
        </p:blipFill>
        <p:spPr>
          <a:xfrm>
            <a:off x="0" y="776150"/>
            <a:ext cx="9143999" cy="4367349"/>
          </a:xfrm>
          <a:prstGeom prst="rect">
            <a:avLst/>
          </a:prstGeom>
          <a:noFill/>
          <a:ln>
            <a:noFill/>
          </a:ln>
        </p:spPr>
      </p:pic>
      <p:sp>
        <p:nvSpPr>
          <p:cNvPr id="212" name="Google Shape;212;p22"/>
          <p:cNvSpPr txBox="1"/>
          <p:nvPr>
            <p:ph type="title"/>
          </p:nvPr>
        </p:nvSpPr>
        <p:spPr>
          <a:xfrm>
            <a:off x="153775" y="116500"/>
            <a:ext cx="871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Nuclear-Renewable Integrated Systems are the solution to the challenges that nuclear and renewable energy sources face.</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23"/>
          <p:cNvSpPr txBox="1"/>
          <p:nvPr>
            <p:ph type="title"/>
          </p:nvPr>
        </p:nvSpPr>
        <p:spPr>
          <a:xfrm>
            <a:off x="-78600" y="1020559"/>
            <a:ext cx="9301200" cy="191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a:p>
        </p:txBody>
      </p:sp>
      <p:sp>
        <p:nvSpPr>
          <p:cNvPr id="218" name="Google Shape;218;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the Electricity Grid ?</a:t>
            </a:r>
            <a:endParaRPr/>
          </a:p>
        </p:txBody>
      </p:sp>
      <p:grpSp>
        <p:nvGrpSpPr>
          <p:cNvPr id="66" name="Google Shape;66;p14"/>
          <p:cNvGrpSpPr/>
          <p:nvPr/>
        </p:nvGrpSpPr>
        <p:grpSpPr>
          <a:xfrm>
            <a:off x="-12" y="1178030"/>
            <a:ext cx="3325796" cy="2787437"/>
            <a:chOff x="1293736" y="1258050"/>
            <a:chExt cx="2726286" cy="2547000"/>
          </a:xfrm>
        </p:grpSpPr>
        <p:sp>
          <p:nvSpPr>
            <p:cNvPr id="67" name="Google Shape;67;p14"/>
            <p:cNvSpPr/>
            <p:nvPr/>
          </p:nvSpPr>
          <p:spPr>
            <a:xfrm rot="2700000">
              <a:off x="2286374" y="1011412"/>
              <a:ext cx="561726" cy="3040276"/>
            </a:xfrm>
            <a:prstGeom prst="roundRect">
              <a:avLst>
                <a:gd fmla="val 50000" name="adj"/>
              </a:avLst>
            </a:prstGeom>
            <a:solidFill>
              <a:srgbClr val="004D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151075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04D40"/>
                  </a:solidFill>
                  <a:latin typeface="Roboto"/>
                  <a:ea typeface="Roboto"/>
                  <a:cs typeface="Roboto"/>
                  <a:sym typeface="Roboto"/>
                </a:rPr>
                <a:t>1</a:t>
              </a:r>
              <a:endParaRPr b="1" sz="1200">
                <a:solidFill>
                  <a:srgbClr val="004D40"/>
                </a:solidFill>
                <a:latin typeface="Roboto"/>
                <a:ea typeface="Roboto"/>
                <a:cs typeface="Roboto"/>
                <a:sym typeface="Roboto"/>
              </a:endParaRPr>
            </a:p>
          </p:txBody>
        </p:sp>
        <p:sp>
          <p:nvSpPr>
            <p:cNvPr id="69" name="Google Shape;69;p14"/>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FFFFFF"/>
                  </a:solidFill>
                  <a:latin typeface="Roboto"/>
                  <a:ea typeface="Roboto"/>
                  <a:cs typeface="Roboto"/>
                  <a:sym typeface="Roboto"/>
                </a:rPr>
                <a:t>Generation</a:t>
              </a:r>
              <a:endParaRPr b="1" sz="800">
                <a:solidFill>
                  <a:srgbClr val="FFFFFF"/>
                </a:solidFill>
                <a:latin typeface="Roboto"/>
                <a:ea typeface="Roboto"/>
                <a:cs typeface="Roboto"/>
                <a:sym typeface="Roboto"/>
              </a:endParaRPr>
            </a:p>
          </p:txBody>
        </p:sp>
        <p:sp>
          <p:nvSpPr>
            <p:cNvPr id="70" name="Google Shape;70;p14"/>
            <p:cNvSpPr txBox="1"/>
            <p:nvPr/>
          </p:nvSpPr>
          <p:spPr>
            <a:xfrm rot="-2700000">
              <a:off x="1959709"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1200">
                  <a:solidFill>
                    <a:srgbClr val="434343"/>
                  </a:solidFill>
                  <a:latin typeface="Roboto"/>
                  <a:ea typeface="Roboto"/>
                  <a:cs typeface="Roboto"/>
                  <a:sym typeface="Roboto"/>
                </a:rPr>
                <a:t>Centralized- large production power plants such as coal, natural gas, and nuclear</a:t>
              </a:r>
              <a:endParaRPr sz="1200">
                <a:solidFill>
                  <a:srgbClr val="434343"/>
                </a:solidFill>
                <a:latin typeface="Roboto"/>
                <a:ea typeface="Roboto"/>
                <a:cs typeface="Roboto"/>
                <a:sym typeface="Roboto"/>
              </a:endParaRPr>
            </a:p>
            <a:p>
              <a:pPr indent="0" lvl="0" marL="0" rtl="0" algn="l">
                <a:spcBef>
                  <a:spcPts val="1600"/>
                </a:spcBef>
                <a:spcAft>
                  <a:spcPts val="1600"/>
                </a:spcAft>
                <a:buSzPts val="1100"/>
                <a:buNone/>
              </a:pPr>
              <a:r>
                <a:rPr lang="en" sz="1200">
                  <a:solidFill>
                    <a:srgbClr val="434343"/>
                  </a:solidFill>
                  <a:latin typeface="Roboto"/>
                  <a:ea typeface="Roboto"/>
                  <a:cs typeface="Roboto"/>
                  <a:sym typeface="Roboto"/>
                </a:rPr>
                <a:t>Decentralized- located close to areas of consumption such as solar energy</a:t>
              </a:r>
              <a:endParaRPr sz="1200">
                <a:solidFill>
                  <a:srgbClr val="434343"/>
                </a:solidFill>
                <a:latin typeface="Roboto"/>
                <a:ea typeface="Roboto"/>
                <a:cs typeface="Roboto"/>
                <a:sym typeface="Roboto"/>
              </a:endParaRPr>
            </a:p>
          </p:txBody>
        </p:sp>
      </p:grpSp>
      <p:grpSp>
        <p:nvGrpSpPr>
          <p:cNvPr id="71" name="Google Shape;71;p14"/>
          <p:cNvGrpSpPr/>
          <p:nvPr/>
        </p:nvGrpSpPr>
        <p:grpSpPr>
          <a:xfrm>
            <a:off x="3260696" y="1616775"/>
            <a:ext cx="2726286" cy="2547000"/>
            <a:chOff x="3203958" y="1258050"/>
            <a:chExt cx="2726286" cy="2547000"/>
          </a:xfrm>
        </p:grpSpPr>
        <p:sp>
          <p:nvSpPr>
            <p:cNvPr id="72" name="Google Shape;72;p14"/>
            <p:cNvSpPr/>
            <p:nvPr/>
          </p:nvSpPr>
          <p:spPr>
            <a:xfrm rot="2700000">
              <a:off x="4196595" y="1011412"/>
              <a:ext cx="561726" cy="3040276"/>
            </a:xfrm>
            <a:prstGeom prst="roundRect">
              <a:avLst>
                <a:gd fmla="val 50000" name="adj"/>
              </a:avLst>
            </a:prstGeom>
            <a:solidFill>
              <a:srgbClr val="007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3420974"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0796B"/>
                  </a:solidFill>
                  <a:latin typeface="Roboto"/>
                  <a:ea typeface="Roboto"/>
                  <a:cs typeface="Roboto"/>
                  <a:sym typeface="Roboto"/>
                </a:rPr>
                <a:t>2</a:t>
              </a:r>
              <a:endParaRPr b="1" sz="1200">
                <a:solidFill>
                  <a:srgbClr val="00796B"/>
                </a:solidFill>
                <a:latin typeface="Roboto"/>
                <a:ea typeface="Roboto"/>
                <a:cs typeface="Roboto"/>
                <a:sym typeface="Roboto"/>
              </a:endParaRPr>
            </a:p>
          </p:txBody>
        </p:sp>
        <p:sp>
          <p:nvSpPr>
            <p:cNvPr id="74" name="Google Shape;74;p14"/>
            <p:cNvSpPr txBox="1"/>
            <p:nvPr/>
          </p:nvSpPr>
          <p:spPr>
            <a:xfrm rot="-2700000">
              <a:off x="3410687" y="2240903"/>
              <a:ext cx="2333877"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FFFFFF"/>
                  </a:solidFill>
                  <a:latin typeface="Roboto"/>
                  <a:ea typeface="Roboto"/>
                  <a:cs typeface="Roboto"/>
                  <a:sym typeface="Roboto"/>
                </a:rPr>
                <a:t>Transmission and Distribution</a:t>
              </a:r>
              <a:endParaRPr b="1" sz="800">
                <a:solidFill>
                  <a:srgbClr val="FFFFFF"/>
                </a:solidFill>
                <a:latin typeface="Roboto"/>
                <a:ea typeface="Roboto"/>
                <a:cs typeface="Roboto"/>
                <a:sym typeface="Roboto"/>
              </a:endParaRPr>
            </a:p>
          </p:txBody>
        </p:sp>
        <p:sp>
          <p:nvSpPr>
            <p:cNvPr id="75" name="Google Shape;75;p14"/>
            <p:cNvSpPr txBox="1"/>
            <p:nvPr/>
          </p:nvSpPr>
          <p:spPr>
            <a:xfrm rot="-2700000">
              <a:off x="3869931"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1200">
                  <a:solidFill>
                    <a:srgbClr val="434343"/>
                  </a:solidFill>
                  <a:latin typeface="Roboto"/>
                  <a:ea typeface="Roboto"/>
                  <a:cs typeface="Roboto"/>
                  <a:sym typeface="Roboto"/>
                </a:rPr>
                <a:t>The Electricity generated is transmitted through substations and powerlines</a:t>
              </a:r>
              <a:endParaRPr sz="1200">
                <a:solidFill>
                  <a:srgbClr val="434343"/>
                </a:solidFill>
                <a:latin typeface="Roboto"/>
                <a:ea typeface="Roboto"/>
                <a:cs typeface="Roboto"/>
                <a:sym typeface="Roboto"/>
              </a:endParaRPr>
            </a:p>
            <a:p>
              <a:pPr indent="0" lvl="0" marL="0" rtl="0" algn="l">
                <a:spcBef>
                  <a:spcPts val="1600"/>
                </a:spcBef>
                <a:spcAft>
                  <a:spcPts val="1600"/>
                </a:spcAft>
                <a:buSzPts val="1100"/>
                <a:buNone/>
              </a:pPr>
              <a:r>
                <a:rPr lang="en" sz="1200">
                  <a:solidFill>
                    <a:srgbClr val="434343"/>
                  </a:solidFill>
                  <a:latin typeface="Roboto"/>
                  <a:ea typeface="Roboto"/>
                  <a:cs typeface="Roboto"/>
                  <a:sym typeface="Roboto"/>
                </a:rPr>
                <a:t>-Can travel long distances, can be located above or below ground</a:t>
              </a:r>
              <a:endParaRPr sz="1200">
                <a:solidFill>
                  <a:srgbClr val="434343"/>
                </a:solidFill>
                <a:latin typeface="Roboto"/>
                <a:ea typeface="Roboto"/>
                <a:cs typeface="Roboto"/>
                <a:sym typeface="Roboto"/>
              </a:endParaRPr>
            </a:p>
          </p:txBody>
        </p:sp>
      </p:grpSp>
      <p:grpSp>
        <p:nvGrpSpPr>
          <p:cNvPr id="76" name="Google Shape;76;p14"/>
          <p:cNvGrpSpPr/>
          <p:nvPr/>
        </p:nvGrpSpPr>
        <p:grpSpPr>
          <a:xfrm>
            <a:off x="6205152" y="1827475"/>
            <a:ext cx="2726286" cy="2547000"/>
            <a:chOff x="5123977" y="1258050"/>
            <a:chExt cx="2726286" cy="2547000"/>
          </a:xfrm>
        </p:grpSpPr>
        <p:sp>
          <p:nvSpPr>
            <p:cNvPr id="77" name="Google Shape;77;p14"/>
            <p:cNvSpPr/>
            <p:nvPr/>
          </p:nvSpPr>
          <p:spPr>
            <a:xfrm rot="2700000">
              <a:off x="6116614" y="1011412"/>
              <a:ext cx="561726" cy="3040276"/>
            </a:xfrm>
            <a:prstGeom prst="roundRect">
              <a:avLst>
                <a:gd fmla="val 50000" name="adj"/>
              </a:avLst>
            </a:prstGeom>
            <a:solidFill>
              <a:srgbClr val="009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534099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09688"/>
                  </a:solidFill>
                  <a:latin typeface="Roboto"/>
                  <a:ea typeface="Roboto"/>
                  <a:cs typeface="Roboto"/>
                  <a:sym typeface="Roboto"/>
                </a:rPr>
                <a:t>3</a:t>
              </a:r>
              <a:endParaRPr b="1" sz="1200">
                <a:solidFill>
                  <a:srgbClr val="009688"/>
                </a:solidFill>
                <a:latin typeface="Roboto"/>
                <a:ea typeface="Roboto"/>
                <a:cs typeface="Roboto"/>
                <a:sym typeface="Roboto"/>
              </a:endParaRPr>
            </a:p>
          </p:txBody>
        </p:sp>
        <p:sp>
          <p:nvSpPr>
            <p:cNvPr id="79" name="Google Shape;79;p14"/>
            <p:cNvSpPr txBox="1"/>
            <p:nvPr/>
          </p:nvSpPr>
          <p:spPr>
            <a:xfrm rot="-2700000">
              <a:off x="5323969" y="2238203"/>
              <a:ext cx="2341513"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1100"/>
                <a:buNone/>
              </a:pPr>
              <a:r>
                <a:rPr b="1" lang="en" sz="1200">
                  <a:solidFill>
                    <a:srgbClr val="FFFFFF"/>
                  </a:solidFill>
                  <a:latin typeface="Roboto"/>
                  <a:ea typeface="Roboto"/>
                  <a:cs typeface="Roboto"/>
                  <a:sym typeface="Roboto"/>
                </a:rPr>
                <a:t>Consumption</a:t>
              </a:r>
              <a:endParaRPr b="1" sz="800">
                <a:solidFill>
                  <a:srgbClr val="FFFFFF"/>
                </a:solidFill>
                <a:latin typeface="Roboto"/>
                <a:ea typeface="Roboto"/>
                <a:cs typeface="Roboto"/>
                <a:sym typeface="Roboto"/>
              </a:endParaRPr>
            </a:p>
          </p:txBody>
        </p:sp>
        <p:sp>
          <p:nvSpPr>
            <p:cNvPr id="80" name="Google Shape;80;p14"/>
            <p:cNvSpPr txBox="1"/>
            <p:nvPr/>
          </p:nvSpPr>
          <p:spPr>
            <a:xfrm rot="-2700000">
              <a:off x="5789949"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sz="1200">
                  <a:solidFill>
                    <a:srgbClr val="434343"/>
                  </a:solidFill>
                  <a:latin typeface="Roboto"/>
                  <a:ea typeface="Roboto"/>
                  <a:cs typeface="Roboto"/>
                  <a:sym typeface="Roboto"/>
                </a:rPr>
                <a:t>Voltage is stepped down and delivered for consumption</a:t>
              </a:r>
              <a:endParaRPr sz="1200">
                <a:solidFill>
                  <a:srgbClr val="434343"/>
                </a:solidFill>
                <a:latin typeface="Roboto"/>
                <a:ea typeface="Roboto"/>
                <a:cs typeface="Roboto"/>
                <a:sym typeface="Roboto"/>
              </a:endParaRPr>
            </a:p>
            <a:p>
              <a:pPr indent="0" lvl="0" marL="0" rtl="0" algn="l">
                <a:spcBef>
                  <a:spcPts val="1600"/>
                </a:spcBef>
                <a:spcAft>
                  <a:spcPts val="1600"/>
                </a:spcAft>
                <a:buSzPts val="1100"/>
                <a:buNone/>
              </a:pPr>
              <a:r>
                <a:rPr lang="en" sz="1200">
                  <a:solidFill>
                    <a:srgbClr val="434343"/>
                  </a:solidFill>
                  <a:latin typeface="Roboto"/>
                  <a:ea typeface="Roboto"/>
                  <a:cs typeface="Roboto"/>
                  <a:sym typeface="Roboto"/>
                </a:rPr>
                <a:t>-Varies depending on the customer, can be residential, industrial, or commercial </a:t>
              </a:r>
              <a:endParaRPr sz="1200">
                <a:solidFill>
                  <a:srgbClr val="434343"/>
                </a:solidFill>
                <a:latin typeface="Roboto"/>
                <a:ea typeface="Roboto"/>
                <a:cs typeface="Roboto"/>
                <a:sym typeface="Robo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Primary Focus: Energy Production</a:t>
            </a:r>
            <a:endParaRPr/>
          </a:p>
        </p:txBody>
      </p:sp>
      <p:grpSp>
        <p:nvGrpSpPr>
          <p:cNvPr id="86" name="Google Shape;86;p15"/>
          <p:cNvGrpSpPr/>
          <p:nvPr/>
        </p:nvGrpSpPr>
        <p:grpSpPr>
          <a:xfrm>
            <a:off x="542384" y="1786938"/>
            <a:ext cx="2839791" cy="1569600"/>
            <a:chOff x="1660800" y="1171213"/>
            <a:chExt cx="1942800" cy="1569600"/>
          </a:xfrm>
        </p:grpSpPr>
        <p:sp>
          <p:nvSpPr>
            <p:cNvPr id="87" name="Google Shape;87;p15"/>
            <p:cNvSpPr/>
            <p:nvPr/>
          </p:nvSpPr>
          <p:spPr>
            <a:xfrm>
              <a:off x="1660800" y="1171213"/>
              <a:ext cx="1942800" cy="1569600"/>
            </a:xfrm>
            <a:prstGeom prst="round1Rect">
              <a:avLst>
                <a:gd fmla="val 17446" name="adj"/>
              </a:avLst>
            </a:prstGeom>
            <a:solidFill>
              <a:srgbClr val="F7CB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5"/>
            <p:cNvSpPr txBox="1"/>
            <p:nvPr/>
          </p:nvSpPr>
          <p:spPr>
            <a:xfrm>
              <a:off x="1879865" y="1413573"/>
              <a:ext cx="14517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83838"/>
                  </a:solidFill>
                  <a:latin typeface="Roboto"/>
                  <a:ea typeface="Roboto"/>
                  <a:cs typeface="Roboto"/>
                  <a:sym typeface="Roboto"/>
                </a:rPr>
                <a:t>Fossil Fuels </a:t>
              </a:r>
              <a:endParaRPr>
                <a:solidFill>
                  <a:srgbClr val="383838"/>
                </a:solidFill>
                <a:latin typeface="Roboto"/>
                <a:ea typeface="Roboto"/>
                <a:cs typeface="Roboto"/>
                <a:sym typeface="Roboto"/>
              </a:endParaRPr>
            </a:p>
          </p:txBody>
        </p:sp>
        <p:sp>
          <p:nvSpPr>
            <p:cNvPr id="89" name="Google Shape;89;p15"/>
            <p:cNvSpPr txBox="1"/>
            <p:nvPr/>
          </p:nvSpPr>
          <p:spPr>
            <a:xfrm>
              <a:off x="1879863" y="1873539"/>
              <a:ext cx="1451700" cy="5124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Coal</a:t>
              </a:r>
              <a:endParaRPr sz="1100">
                <a:solidFill>
                  <a:srgbClr val="383838"/>
                </a:solidFill>
                <a:latin typeface="Roboto"/>
                <a:ea typeface="Roboto"/>
                <a:cs typeface="Roboto"/>
                <a:sym typeface="Roboto"/>
              </a:endParaRPr>
            </a:p>
            <a:p>
              <a:pPr indent="-298450" lvl="0" marL="457200" rtl="0" algn="l">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Natural Gas</a:t>
              </a:r>
              <a:endParaRPr sz="1100">
                <a:solidFill>
                  <a:srgbClr val="383838"/>
                </a:solidFill>
                <a:latin typeface="Roboto"/>
                <a:ea typeface="Roboto"/>
                <a:cs typeface="Roboto"/>
                <a:sym typeface="Roboto"/>
              </a:endParaRPr>
            </a:p>
            <a:p>
              <a:pPr indent="-298450" lvl="0" marL="457200" rtl="0" algn="l">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Crude Oil</a:t>
              </a:r>
              <a:endParaRPr sz="1100">
                <a:solidFill>
                  <a:srgbClr val="383838"/>
                </a:solidFill>
                <a:latin typeface="Roboto"/>
                <a:ea typeface="Roboto"/>
                <a:cs typeface="Roboto"/>
                <a:sym typeface="Roboto"/>
              </a:endParaRPr>
            </a:p>
          </p:txBody>
        </p:sp>
      </p:grpSp>
      <p:grpSp>
        <p:nvGrpSpPr>
          <p:cNvPr id="90" name="Google Shape;90;p15"/>
          <p:cNvGrpSpPr/>
          <p:nvPr/>
        </p:nvGrpSpPr>
        <p:grpSpPr>
          <a:xfrm>
            <a:off x="3368815" y="1786950"/>
            <a:ext cx="2406352" cy="1569600"/>
            <a:chOff x="3600600" y="1170963"/>
            <a:chExt cx="1942800" cy="1569600"/>
          </a:xfrm>
        </p:grpSpPr>
        <p:sp>
          <p:nvSpPr>
            <p:cNvPr id="91" name="Google Shape;91;p15"/>
            <p:cNvSpPr/>
            <p:nvPr/>
          </p:nvSpPr>
          <p:spPr>
            <a:xfrm>
              <a:off x="3600600" y="1170963"/>
              <a:ext cx="1942800" cy="1569600"/>
            </a:xfrm>
            <a:prstGeom prst="round2SameRect">
              <a:avLst>
                <a:gd fmla="val 18098" name="adj1"/>
                <a:gd fmla="val 0" name="adj2"/>
              </a:avLst>
            </a:prstGeom>
            <a:solidFill>
              <a:srgbClr val="F4B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txBox="1"/>
            <p:nvPr/>
          </p:nvSpPr>
          <p:spPr>
            <a:xfrm>
              <a:off x="3819008" y="1413573"/>
              <a:ext cx="14517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83838"/>
                  </a:solidFill>
                  <a:latin typeface="Roboto"/>
                  <a:ea typeface="Roboto"/>
                  <a:cs typeface="Roboto"/>
                  <a:sym typeface="Roboto"/>
                </a:rPr>
                <a:t>Renewable Energy </a:t>
              </a:r>
              <a:endParaRPr>
                <a:solidFill>
                  <a:srgbClr val="383838"/>
                </a:solidFill>
                <a:latin typeface="Roboto"/>
                <a:ea typeface="Roboto"/>
                <a:cs typeface="Roboto"/>
                <a:sym typeface="Roboto"/>
              </a:endParaRPr>
            </a:p>
          </p:txBody>
        </p:sp>
        <p:sp>
          <p:nvSpPr>
            <p:cNvPr id="93" name="Google Shape;93;p15"/>
            <p:cNvSpPr txBox="1"/>
            <p:nvPr/>
          </p:nvSpPr>
          <p:spPr>
            <a:xfrm>
              <a:off x="3819008" y="1762789"/>
              <a:ext cx="1451700" cy="5124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Solar Energy</a:t>
              </a:r>
              <a:endParaRPr sz="1100">
                <a:solidFill>
                  <a:srgbClr val="383838"/>
                </a:solidFill>
                <a:latin typeface="Roboto"/>
                <a:ea typeface="Roboto"/>
                <a:cs typeface="Roboto"/>
                <a:sym typeface="Roboto"/>
              </a:endParaRPr>
            </a:p>
            <a:p>
              <a:pPr indent="-298450" lvl="0" marL="457200" rtl="0" algn="l">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Wind Energy</a:t>
              </a:r>
              <a:endParaRPr sz="1100">
                <a:solidFill>
                  <a:srgbClr val="383838"/>
                </a:solidFill>
                <a:latin typeface="Roboto"/>
                <a:ea typeface="Roboto"/>
                <a:cs typeface="Roboto"/>
                <a:sym typeface="Roboto"/>
              </a:endParaRPr>
            </a:p>
            <a:p>
              <a:pPr indent="-298450" lvl="0" marL="457200" rtl="0" algn="l">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Geothermal</a:t>
              </a:r>
              <a:endParaRPr sz="1100">
                <a:solidFill>
                  <a:srgbClr val="383838"/>
                </a:solidFill>
                <a:latin typeface="Roboto"/>
                <a:ea typeface="Roboto"/>
                <a:cs typeface="Roboto"/>
                <a:sym typeface="Roboto"/>
              </a:endParaRPr>
            </a:p>
            <a:p>
              <a:pPr indent="-298450" lvl="0" marL="457200" rtl="0" algn="l">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Hydropower</a:t>
              </a:r>
              <a:endParaRPr sz="1100">
                <a:solidFill>
                  <a:srgbClr val="383838"/>
                </a:solidFill>
                <a:latin typeface="Roboto"/>
                <a:ea typeface="Roboto"/>
                <a:cs typeface="Roboto"/>
                <a:sym typeface="Roboto"/>
              </a:endParaRPr>
            </a:p>
          </p:txBody>
        </p:sp>
      </p:grpSp>
      <p:grpSp>
        <p:nvGrpSpPr>
          <p:cNvPr id="94" name="Google Shape;94;p15"/>
          <p:cNvGrpSpPr/>
          <p:nvPr/>
        </p:nvGrpSpPr>
        <p:grpSpPr>
          <a:xfrm>
            <a:off x="542314" y="3365709"/>
            <a:ext cx="8054126" cy="1325389"/>
            <a:chOff x="1660800" y="2723938"/>
            <a:chExt cx="5822400" cy="1248600"/>
          </a:xfrm>
        </p:grpSpPr>
        <p:sp>
          <p:nvSpPr>
            <p:cNvPr id="95" name="Google Shape;95;p15"/>
            <p:cNvSpPr/>
            <p:nvPr/>
          </p:nvSpPr>
          <p:spPr>
            <a:xfrm rot="10800000">
              <a:off x="1660800" y="2723938"/>
              <a:ext cx="5822400" cy="1248600"/>
            </a:xfrm>
            <a:prstGeom prst="round2SameRect">
              <a:avLst>
                <a:gd fmla="val 18098" name="adj1"/>
                <a:gd fmla="val 0" name="adj2"/>
              </a:avLst>
            </a:prstGeom>
            <a:solidFill>
              <a:srgbClr val="F09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5"/>
            <p:cNvSpPr txBox="1"/>
            <p:nvPr/>
          </p:nvSpPr>
          <p:spPr>
            <a:xfrm>
              <a:off x="2583300" y="2978750"/>
              <a:ext cx="3977400" cy="34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383838"/>
                  </a:solidFill>
                  <a:latin typeface="Roboto"/>
                  <a:ea typeface="Roboto"/>
                  <a:cs typeface="Roboto"/>
                  <a:sym typeface="Roboto"/>
                </a:rPr>
                <a:t>Clean Energy</a:t>
              </a:r>
              <a:endParaRPr>
                <a:solidFill>
                  <a:srgbClr val="383838"/>
                </a:solidFill>
                <a:latin typeface="Roboto"/>
                <a:ea typeface="Roboto"/>
                <a:cs typeface="Roboto"/>
                <a:sym typeface="Roboto"/>
              </a:endParaRPr>
            </a:p>
          </p:txBody>
        </p:sp>
        <p:sp>
          <p:nvSpPr>
            <p:cNvPr id="97" name="Google Shape;97;p15"/>
            <p:cNvSpPr txBox="1"/>
            <p:nvPr/>
          </p:nvSpPr>
          <p:spPr>
            <a:xfrm>
              <a:off x="2583300" y="3328231"/>
              <a:ext cx="3977400" cy="389400"/>
            </a:xfrm>
            <a:prstGeom prst="rect">
              <a:avLst/>
            </a:prstGeom>
            <a:noFill/>
            <a:ln>
              <a:noFill/>
            </a:ln>
          </p:spPr>
          <p:txBody>
            <a:bodyPr anchorCtr="0" anchor="t" bIns="91425" lIns="91425" spcFirstLastPara="1" rIns="91425" wrap="square" tIns="91425">
              <a:noAutofit/>
            </a:bodyPr>
            <a:lstStyle/>
            <a:p>
              <a:pPr indent="-298450" lvl="0" marL="457200" rtl="0" algn="ctr">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Nuclear Energy </a:t>
              </a:r>
              <a:endParaRPr sz="1100">
                <a:solidFill>
                  <a:srgbClr val="383838"/>
                </a:solidFill>
                <a:latin typeface="Roboto"/>
                <a:ea typeface="Roboto"/>
                <a:cs typeface="Roboto"/>
                <a:sym typeface="Roboto"/>
              </a:endParaRPr>
            </a:p>
            <a:p>
              <a:pPr indent="-298450" lvl="0" marL="457200" rtl="0" algn="ctr">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Renewable Energy</a:t>
              </a:r>
              <a:endParaRPr sz="1100">
                <a:solidFill>
                  <a:srgbClr val="383838"/>
                </a:solidFill>
                <a:latin typeface="Roboto"/>
                <a:ea typeface="Roboto"/>
                <a:cs typeface="Roboto"/>
                <a:sym typeface="Roboto"/>
              </a:endParaRPr>
            </a:p>
          </p:txBody>
        </p:sp>
      </p:grpSp>
      <p:grpSp>
        <p:nvGrpSpPr>
          <p:cNvPr id="98" name="Google Shape;98;p15"/>
          <p:cNvGrpSpPr/>
          <p:nvPr/>
        </p:nvGrpSpPr>
        <p:grpSpPr>
          <a:xfrm>
            <a:off x="5775169" y="1795418"/>
            <a:ext cx="2829882" cy="1552648"/>
            <a:chOff x="5539816" y="1171213"/>
            <a:chExt cx="1942800" cy="1569600"/>
          </a:xfrm>
        </p:grpSpPr>
        <p:sp>
          <p:nvSpPr>
            <p:cNvPr id="99" name="Google Shape;99;p15"/>
            <p:cNvSpPr/>
            <p:nvPr/>
          </p:nvSpPr>
          <p:spPr>
            <a:xfrm flipH="1">
              <a:off x="5539816" y="1171213"/>
              <a:ext cx="1942800" cy="1569600"/>
            </a:xfrm>
            <a:prstGeom prst="round1Rect">
              <a:avLst>
                <a:gd fmla="val 17446" name="adj"/>
              </a:avLst>
            </a:prstGeom>
            <a:solidFill>
              <a:srgbClr val="F7CB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txBox="1"/>
            <p:nvPr/>
          </p:nvSpPr>
          <p:spPr>
            <a:xfrm>
              <a:off x="5762399" y="1413573"/>
              <a:ext cx="14517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83838"/>
                  </a:solidFill>
                  <a:latin typeface="Roboto"/>
                  <a:ea typeface="Roboto"/>
                  <a:cs typeface="Roboto"/>
                  <a:sym typeface="Roboto"/>
                </a:rPr>
                <a:t>Non-Renewable Energy</a:t>
              </a:r>
              <a:endParaRPr>
                <a:solidFill>
                  <a:srgbClr val="383838"/>
                </a:solidFill>
                <a:latin typeface="Roboto"/>
                <a:ea typeface="Roboto"/>
                <a:cs typeface="Roboto"/>
                <a:sym typeface="Roboto"/>
              </a:endParaRPr>
            </a:p>
          </p:txBody>
        </p:sp>
        <p:sp>
          <p:nvSpPr>
            <p:cNvPr id="101" name="Google Shape;101;p15"/>
            <p:cNvSpPr txBox="1"/>
            <p:nvPr/>
          </p:nvSpPr>
          <p:spPr>
            <a:xfrm>
              <a:off x="5762397" y="1873539"/>
              <a:ext cx="1451700" cy="5124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Nuclear Energy</a:t>
              </a:r>
              <a:endParaRPr sz="1100">
                <a:solidFill>
                  <a:srgbClr val="383838"/>
                </a:solidFill>
                <a:latin typeface="Roboto"/>
                <a:ea typeface="Roboto"/>
                <a:cs typeface="Roboto"/>
                <a:sym typeface="Roboto"/>
              </a:endParaRPr>
            </a:p>
            <a:p>
              <a:pPr indent="-298450" lvl="0" marL="457200" rtl="0" algn="l">
                <a:lnSpc>
                  <a:spcPct val="115000"/>
                </a:lnSpc>
                <a:spcBef>
                  <a:spcPts val="0"/>
                </a:spcBef>
                <a:spcAft>
                  <a:spcPts val="0"/>
                </a:spcAft>
                <a:buClr>
                  <a:srgbClr val="383838"/>
                </a:buClr>
                <a:buSzPts val="1100"/>
                <a:buFont typeface="Roboto"/>
                <a:buChar char="●"/>
              </a:pPr>
              <a:r>
                <a:rPr lang="en" sz="1100">
                  <a:solidFill>
                    <a:srgbClr val="383838"/>
                  </a:solidFill>
                  <a:latin typeface="Roboto"/>
                  <a:ea typeface="Roboto"/>
                  <a:cs typeface="Roboto"/>
                  <a:sym typeface="Roboto"/>
                </a:rPr>
                <a:t>Fossil Fuels</a:t>
              </a:r>
              <a:endParaRPr sz="1100">
                <a:solidFill>
                  <a:srgbClr val="383838"/>
                </a:solidFill>
                <a:latin typeface="Roboto"/>
                <a:ea typeface="Roboto"/>
                <a:cs typeface="Roboto"/>
                <a:sym typeface="Roboto"/>
              </a:endParaRPr>
            </a:p>
          </p:txBody>
        </p:sp>
      </p:grpSp>
      <p:grpSp>
        <p:nvGrpSpPr>
          <p:cNvPr id="102" name="Google Shape;102;p15"/>
          <p:cNvGrpSpPr/>
          <p:nvPr/>
        </p:nvGrpSpPr>
        <p:grpSpPr>
          <a:xfrm>
            <a:off x="3473893" y="1927571"/>
            <a:ext cx="260366" cy="260366"/>
            <a:chOff x="3157188" y="909150"/>
            <a:chExt cx="470400" cy="470400"/>
          </a:xfrm>
        </p:grpSpPr>
        <p:sp>
          <p:nvSpPr>
            <p:cNvPr id="103" name="Google Shape;103;p15"/>
            <p:cNvSpPr/>
            <p:nvPr/>
          </p:nvSpPr>
          <p:spPr>
            <a:xfrm>
              <a:off x="3157188" y="909150"/>
              <a:ext cx="470400" cy="470400"/>
            </a:xfrm>
            <a:prstGeom prst="ellipse">
              <a:avLst/>
            </a:pr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a:off x="3243138" y="995100"/>
              <a:ext cx="298500" cy="298500"/>
            </a:xfrm>
            <a:prstGeom prst="mathPlus">
              <a:avLst>
                <a:gd fmla="val 9900" name="adj1"/>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 name="Google Shape;105;p15"/>
          <p:cNvGrpSpPr/>
          <p:nvPr/>
        </p:nvGrpSpPr>
        <p:grpSpPr>
          <a:xfrm>
            <a:off x="5413052" y="1927571"/>
            <a:ext cx="260366" cy="260366"/>
            <a:chOff x="3157188" y="909150"/>
            <a:chExt cx="470400" cy="470400"/>
          </a:xfrm>
        </p:grpSpPr>
        <p:sp>
          <p:nvSpPr>
            <p:cNvPr id="106" name="Google Shape;106;p15"/>
            <p:cNvSpPr/>
            <p:nvPr/>
          </p:nvSpPr>
          <p:spPr>
            <a:xfrm>
              <a:off x="3157188" y="909150"/>
              <a:ext cx="470400" cy="470400"/>
            </a:xfrm>
            <a:prstGeom prst="ellipse">
              <a:avLst/>
            </a:pr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5"/>
            <p:cNvSpPr/>
            <p:nvPr/>
          </p:nvSpPr>
          <p:spPr>
            <a:xfrm>
              <a:off x="3243138" y="995100"/>
              <a:ext cx="298500" cy="298500"/>
            </a:xfrm>
            <a:prstGeom prst="mathPlus">
              <a:avLst>
                <a:gd fmla="val 9900" name="adj1"/>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 for an ideal energy production method</a:t>
            </a:r>
            <a:endParaRPr/>
          </a:p>
        </p:txBody>
      </p:sp>
      <p:pic>
        <p:nvPicPr>
          <p:cNvPr descr="Untitled Diagram.jpg" id="113" name="Google Shape;113;p16"/>
          <p:cNvPicPr preferRelativeResize="0"/>
          <p:nvPr/>
        </p:nvPicPr>
        <p:blipFill>
          <a:blip r:embed="rId3">
            <a:alphaModFix/>
          </a:blip>
          <a:stretch>
            <a:fillRect/>
          </a:stretch>
        </p:blipFill>
        <p:spPr>
          <a:xfrm>
            <a:off x="201025" y="1017725"/>
            <a:ext cx="3947851" cy="3851100"/>
          </a:xfrm>
          <a:prstGeom prst="rect">
            <a:avLst/>
          </a:prstGeom>
          <a:noFill/>
          <a:ln>
            <a:noFill/>
          </a:ln>
        </p:spPr>
      </p:pic>
      <p:sp>
        <p:nvSpPr>
          <p:cNvPr id="114" name="Google Shape;114;p16"/>
          <p:cNvSpPr/>
          <p:nvPr/>
        </p:nvSpPr>
        <p:spPr>
          <a:xfrm>
            <a:off x="5706909" y="1236125"/>
            <a:ext cx="2906400" cy="1084200"/>
          </a:xfrm>
          <a:prstGeom prst="roundRect">
            <a:avLst>
              <a:gd fmla="val 16667" name="adj"/>
            </a:avLst>
          </a:prstGeom>
          <a:solidFill>
            <a:srgbClr val="B3D9FE"/>
          </a:solidFill>
          <a:ln cap="flat" cmpd="sng" w="28575">
            <a:solidFill>
              <a:srgbClr val="72BB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a:off x="5706909" y="3776013"/>
            <a:ext cx="2906400" cy="1084200"/>
          </a:xfrm>
          <a:prstGeom prst="roundRect">
            <a:avLst>
              <a:gd fmla="val 16667" name="adj"/>
            </a:avLst>
          </a:prstGeom>
          <a:solidFill>
            <a:srgbClr val="B3D2B3"/>
          </a:solidFill>
          <a:ln cap="flat" cmpd="sng" w="28575">
            <a:solidFill>
              <a:srgbClr val="79D28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5706900" y="2506076"/>
            <a:ext cx="2906400" cy="1084200"/>
          </a:xfrm>
          <a:prstGeom prst="roundRect">
            <a:avLst>
              <a:gd fmla="val 16667" name="adj"/>
            </a:avLst>
          </a:prstGeom>
          <a:solidFill>
            <a:srgbClr val="FFB3B3"/>
          </a:solidFill>
          <a:ln cap="flat" cmpd="sng" w="28575">
            <a:solidFill>
              <a:srgbClr val="FF888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txBox="1"/>
          <p:nvPr/>
        </p:nvSpPr>
        <p:spPr>
          <a:xfrm>
            <a:off x="5706900" y="1312425"/>
            <a:ext cx="2906400" cy="1084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Low construction costs</a:t>
            </a:r>
            <a:endParaRPr/>
          </a:p>
          <a:p>
            <a:pPr indent="-317500" lvl="0" marL="457200" rtl="0" algn="l">
              <a:spcBef>
                <a:spcPts val="0"/>
              </a:spcBef>
              <a:spcAft>
                <a:spcPts val="0"/>
              </a:spcAft>
              <a:buSzPts val="1400"/>
              <a:buChar char="●"/>
            </a:pPr>
            <a:r>
              <a:rPr lang="en"/>
              <a:t>Low licensing cost</a:t>
            </a:r>
            <a:endParaRPr/>
          </a:p>
          <a:p>
            <a:pPr indent="-317500" lvl="0" marL="457200" rtl="0" algn="l">
              <a:spcBef>
                <a:spcPts val="0"/>
              </a:spcBef>
              <a:spcAft>
                <a:spcPts val="0"/>
              </a:spcAft>
              <a:buSzPts val="1400"/>
              <a:buChar char="●"/>
            </a:pPr>
            <a:r>
              <a:rPr lang="en"/>
              <a:t>Low operating costs</a:t>
            </a:r>
            <a:endParaRPr/>
          </a:p>
        </p:txBody>
      </p:sp>
      <p:sp>
        <p:nvSpPr>
          <p:cNvPr id="118" name="Google Shape;118;p16"/>
          <p:cNvSpPr txBox="1"/>
          <p:nvPr/>
        </p:nvSpPr>
        <p:spPr>
          <a:xfrm>
            <a:off x="5706900" y="2582275"/>
            <a:ext cx="2906400" cy="1084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Sufficient power output</a:t>
            </a:r>
            <a:endParaRPr/>
          </a:p>
          <a:p>
            <a:pPr indent="-317500" lvl="0" marL="457200" rtl="0" algn="l">
              <a:spcBef>
                <a:spcPts val="0"/>
              </a:spcBef>
              <a:spcAft>
                <a:spcPts val="0"/>
              </a:spcAft>
              <a:buSzPts val="1400"/>
              <a:buChar char="●"/>
            </a:pPr>
            <a:r>
              <a:rPr lang="en"/>
              <a:t>Steady power output</a:t>
            </a:r>
            <a:endParaRPr/>
          </a:p>
          <a:p>
            <a:pPr indent="-317500" lvl="0" marL="457200" rtl="0" algn="l">
              <a:spcBef>
                <a:spcPts val="0"/>
              </a:spcBef>
              <a:spcAft>
                <a:spcPts val="0"/>
              </a:spcAft>
              <a:buSzPts val="1400"/>
              <a:buChar char="●"/>
            </a:pPr>
            <a:r>
              <a:rPr lang="en"/>
              <a:t>Variable power output</a:t>
            </a:r>
            <a:endParaRPr/>
          </a:p>
        </p:txBody>
      </p:sp>
      <p:sp>
        <p:nvSpPr>
          <p:cNvPr id="119" name="Google Shape;119;p16"/>
          <p:cNvSpPr txBox="1"/>
          <p:nvPr/>
        </p:nvSpPr>
        <p:spPr>
          <a:xfrm>
            <a:off x="5706900" y="3833975"/>
            <a:ext cx="2906400" cy="1084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Minimal environmental impact</a:t>
            </a:r>
            <a:endParaRPr/>
          </a:p>
          <a:p>
            <a:pPr indent="-317500" lvl="0" marL="457200" rtl="0" algn="l">
              <a:spcBef>
                <a:spcPts val="0"/>
              </a:spcBef>
              <a:spcAft>
                <a:spcPts val="0"/>
              </a:spcAft>
              <a:buSzPts val="1400"/>
              <a:buChar char="●"/>
            </a:pPr>
            <a:r>
              <a:rPr lang="en"/>
              <a:t>Minimal greenhouse gas (GHG) emission</a:t>
            </a:r>
            <a:endParaRPr/>
          </a:p>
        </p:txBody>
      </p:sp>
      <p:pic>
        <p:nvPicPr>
          <p:cNvPr id="120" name="Google Shape;120;p16"/>
          <p:cNvPicPr preferRelativeResize="0"/>
          <p:nvPr/>
        </p:nvPicPr>
        <p:blipFill>
          <a:blip r:embed="rId4">
            <a:alphaModFix/>
          </a:blip>
          <a:stretch>
            <a:fillRect/>
          </a:stretch>
        </p:blipFill>
        <p:spPr>
          <a:xfrm>
            <a:off x="4752572" y="1384363"/>
            <a:ext cx="808850" cy="808863"/>
          </a:xfrm>
          <a:prstGeom prst="rect">
            <a:avLst/>
          </a:prstGeom>
          <a:noFill/>
          <a:ln>
            <a:noFill/>
          </a:ln>
        </p:spPr>
      </p:pic>
      <p:pic>
        <p:nvPicPr>
          <p:cNvPr id="121" name="Google Shape;121;p16"/>
          <p:cNvPicPr preferRelativeResize="0"/>
          <p:nvPr/>
        </p:nvPicPr>
        <p:blipFill>
          <a:blip r:embed="rId5">
            <a:alphaModFix/>
          </a:blip>
          <a:stretch>
            <a:fillRect/>
          </a:stretch>
        </p:blipFill>
        <p:spPr>
          <a:xfrm>
            <a:off x="4702920" y="2559880"/>
            <a:ext cx="908155" cy="908170"/>
          </a:xfrm>
          <a:prstGeom prst="rect">
            <a:avLst/>
          </a:prstGeom>
          <a:noFill/>
          <a:ln>
            <a:noFill/>
          </a:ln>
        </p:spPr>
      </p:pic>
      <p:sp>
        <p:nvSpPr>
          <p:cNvPr id="122" name="Google Shape;122;p16"/>
          <p:cNvSpPr/>
          <p:nvPr/>
        </p:nvSpPr>
        <p:spPr>
          <a:xfrm>
            <a:off x="4804650" y="3966800"/>
            <a:ext cx="704700" cy="704700"/>
          </a:xfrm>
          <a:prstGeom prst="ellipse">
            <a:avLst/>
          </a:prstGeom>
          <a:noFill/>
          <a:ln cap="flat" cmpd="sng" w="76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3" name="Google Shape;123;p16"/>
          <p:cNvPicPr preferRelativeResize="0"/>
          <p:nvPr/>
        </p:nvPicPr>
        <p:blipFill>
          <a:blip r:embed="rId6">
            <a:alphaModFix/>
          </a:blip>
          <a:stretch>
            <a:fillRect/>
          </a:stretch>
        </p:blipFill>
        <p:spPr>
          <a:xfrm rot="-369178">
            <a:off x="4925686" y="4087822"/>
            <a:ext cx="462628" cy="462655"/>
          </a:xfrm>
          <a:prstGeom prst="rect">
            <a:avLst/>
          </a:prstGeom>
          <a:noFill/>
          <a:ln>
            <a:noFill/>
          </a:ln>
        </p:spPr>
      </p:pic>
      <p:pic>
        <p:nvPicPr>
          <p:cNvPr id="124" name="Google Shape;124;p16"/>
          <p:cNvPicPr preferRelativeResize="0"/>
          <p:nvPr/>
        </p:nvPicPr>
        <p:blipFill>
          <a:blip r:embed="rId7">
            <a:alphaModFix/>
          </a:blip>
          <a:stretch>
            <a:fillRect/>
          </a:stretch>
        </p:blipFill>
        <p:spPr>
          <a:xfrm>
            <a:off x="1920175" y="2559875"/>
            <a:ext cx="509550" cy="509550"/>
          </a:xfrm>
          <a:prstGeom prst="rect">
            <a:avLst/>
          </a:prstGeom>
          <a:noFill/>
          <a:ln>
            <a:noFill/>
          </a:ln>
        </p:spPr>
      </p:pic>
      <p:sp>
        <p:nvSpPr>
          <p:cNvPr id="125" name="Google Shape;125;p16"/>
          <p:cNvSpPr txBox="1"/>
          <p:nvPr/>
        </p:nvSpPr>
        <p:spPr>
          <a:xfrm>
            <a:off x="1822600" y="1813375"/>
            <a:ext cx="704700" cy="45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Fossil Fuels</a:t>
            </a:r>
            <a:endParaRPr/>
          </a:p>
        </p:txBody>
      </p:sp>
      <p:sp>
        <p:nvSpPr>
          <p:cNvPr id="126" name="Google Shape;126;p16"/>
          <p:cNvSpPr txBox="1"/>
          <p:nvPr/>
        </p:nvSpPr>
        <p:spPr>
          <a:xfrm>
            <a:off x="1822600" y="3666475"/>
            <a:ext cx="704700" cy="45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Wind</a:t>
            </a:r>
            <a:endParaRPr/>
          </a:p>
          <a:p>
            <a:pPr indent="0" lvl="0" marL="0" rtl="0" algn="l">
              <a:spcBef>
                <a:spcPts val="0"/>
              </a:spcBef>
              <a:spcAft>
                <a:spcPts val="0"/>
              </a:spcAft>
              <a:buNone/>
            </a:pPr>
            <a:r>
              <a:rPr lang="en"/>
              <a:t>Solar</a:t>
            </a:r>
            <a:endParaRPr/>
          </a:p>
        </p:txBody>
      </p:sp>
      <p:sp>
        <p:nvSpPr>
          <p:cNvPr id="127" name="Google Shape;127;p16"/>
          <p:cNvSpPr txBox="1"/>
          <p:nvPr/>
        </p:nvSpPr>
        <p:spPr>
          <a:xfrm>
            <a:off x="2451100" y="2897275"/>
            <a:ext cx="808800" cy="45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Nuclear</a:t>
            </a:r>
            <a:endParaRPr/>
          </a:p>
        </p:txBody>
      </p:sp>
      <p:sp>
        <p:nvSpPr>
          <p:cNvPr id="128" name="Google Shape;128;p16"/>
          <p:cNvSpPr txBox="1"/>
          <p:nvPr/>
        </p:nvSpPr>
        <p:spPr>
          <a:xfrm>
            <a:off x="1187575" y="2897275"/>
            <a:ext cx="808800" cy="45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Hydro</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1000"/>
                                        <p:tgtEl>
                                          <p:spTgt spid="117"/>
                                        </p:tgtEl>
                                      </p:cBhvr>
                                    </p:animEffect>
                                  </p:childTnLst>
                                </p:cTn>
                              </p:par>
                              <p:par>
                                <p:cTn fill="hold" nodeType="withEffect" presetClass="entr" presetID="1" presetSubtype="0">
                                  <p:stCondLst>
                                    <p:cond delay="0"/>
                                  </p:stCondLst>
                                  <p:childTnLst>
                                    <p:set>
                                      <p:cBhvr>
                                        <p:cTn dur="1" fill="hold">
                                          <p:stCondLst>
                                            <p:cond delay="0"/>
                                          </p:stCondLst>
                                        </p:cTn>
                                        <p:tgtEl>
                                          <p:spTgt spid="1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
                                        <p:tgtEl>
                                          <p:spTgt spid="116"/>
                                        </p:tgtEl>
                                      </p:cBhvr>
                                    </p:animEffect>
                                  </p:childTnLst>
                                </p:cTn>
                              </p:par>
                              <p:par>
                                <p:cTn fill="hold" nodeType="with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par>
                                <p:cTn fill="hold" nodeType="with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
                                        <p:tgtEl>
                                          <p:spTgt spid="1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
                                        <p:tgtEl>
                                          <p:spTgt spid="115"/>
                                        </p:tgtEl>
                                      </p:cBhvr>
                                    </p:animEffect>
                                  </p:childTnLst>
                                </p:cTn>
                              </p:par>
                              <p:par>
                                <p:cTn fill="hold" nodeType="with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par>
                                <p:cTn fill="hold" nodeType="with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
                                        <p:tgtEl>
                                          <p:spTgt spid="122"/>
                                        </p:tgtEl>
                                      </p:cBhvr>
                                    </p:animEffect>
                                  </p:childTnLst>
                                </p:cTn>
                              </p:par>
                              <p:par>
                                <p:cTn fill="hold" nodeType="with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
                                        <p:tgtEl>
                                          <p:spTgt spid="1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par>
                                <p:cTn fill="hold" nodeType="with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1000"/>
                                        <p:tgtEl>
                                          <p:spTgt spid="127"/>
                                        </p:tgtEl>
                                      </p:cBhvr>
                                    </p:animEffect>
                                  </p:childTnLst>
                                </p:cTn>
                              </p:par>
                              <p:par>
                                <p:cTn fill="hold" nodeType="with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par>
                                <p:cTn fill="hold" nodeType="with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17"/>
          <p:cNvSpPr txBox="1"/>
          <p:nvPr/>
        </p:nvSpPr>
        <p:spPr>
          <a:xfrm>
            <a:off x="499500" y="679325"/>
            <a:ext cx="4094100" cy="45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rPr b="1" lang="en">
                <a:solidFill>
                  <a:srgbClr val="666666"/>
                </a:solidFill>
              </a:rPr>
              <a:t>Fossil Fuels			       Nuclear</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914400" rtl="0" algn="l">
              <a:spcBef>
                <a:spcPts val="0"/>
              </a:spcBef>
              <a:spcAft>
                <a:spcPts val="0"/>
              </a:spcAft>
              <a:buNone/>
            </a:pPr>
            <a:r>
              <a:rPr b="1" lang="en">
                <a:solidFill>
                  <a:srgbClr val="666666"/>
                </a:solidFill>
              </a:rPr>
              <a:t>      Renewables</a:t>
            </a:r>
            <a:endParaRPr b="1">
              <a:solidFill>
                <a:srgbClr val="666666"/>
              </a:solidFill>
            </a:endParaRPr>
          </a:p>
        </p:txBody>
      </p:sp>
      <p:sp>
        <p:nvSpPr>
          <p:cNvPr id="134" name="Google Shape;134;p17"/>
          <p:cNvSpPr/>
          <p:nvPr/>
        </p:nvSpPr>
        <p:spPr>
          <a:xfrm>
            <a:off x="1013977" y="1562211"/>
            <a:ext cx="2688900" cy="2635800"/>
          </a:xfrm>
          <a:prstGeom prst="donut">
            <a:avLst>
              <a:gd fmla="val 5313" name="adj"/>
            </a:avLst>
          </a:prstGeom>
          <a:solidFill>
            <a:srgbClr val="6FA8DC">
              <a:alpha val="4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txBox="1"/>
          <p:nvPr>
            <p:ph type="title"/>
          </p:nvPr>
        </p:nvSpPr>
        <p:spPr>
          <a:xfrm>
            <a:off x="311700" y="445025"/>
            <a:ext cx="894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Benefits and shortcomings of </a:t>
            </a:r>
            <a:r>
              <a:rPr lang="en"/>
              <a:t>power production </a:t>
            </a:r>
            <a:endParaRPr/>
          </a:p>
        </p:txBody>
      </p:sp>
      <p:grpSp>
        <p:nvGrpSpPr>
          <p:cNvPr id="136" name="Google Shape;136;p17"/>
          <p:cNvGrpSpPr/>
          <p:nvPr/>
        </p:nvGrpSpPr>
        <p:grpSpPr>
          <a:xfrm>
            <a:off x="1634224" y="3650530"/>
            <a:ext cx="1310240" cy="1240859"/>
            <a:chOff x="1710424" y="3574330"/>
            <a:chExt cx="1310240" cy="1240859"/>
          </a:xfrm>
        </p:grpSpPr>
        <p:pic>
          <p:nvPicPr>
            <p:cNvPr id="137" name="Google Shape;137;p17"/>
            <p:cNvPicPr preferRelativeResize="0"/>
            <p:nvPr/>
          </p:nvPicPr>
          <p:blipFill rotWithShape="1">
            <a:blip r:embed="rId3">
              <a:alphaModFix/>
            </a:blip>
            <a:srcRect b="0" l="51732" r="0" t="0"/>
            <a:stretch/>
          </p:blipFill>
          <p:spPr>
            <a:xfrm>
              <a:off x="2421717" y="3574330"/>
              <a:ext cx="598946" cy="1240859"/>
            </a:xfrm>
            <a:prstGeom prst="rect">
              <a:avLst/>
            </a:prstGeom>
            <a:noFill/>
            <a:ln>
              <a:noFill/>
            </a:ln>
          </p:spPr>
        </p:pic>
        <p:pic>
          <p:nvPicPr>
            <p:cNvPr id="138" name="Google Shape;138;p17"/>
            <p:cNvPicPr preferRelativeResize="0"/>
            <p:nvPr/>
          </p:nvPicPr>
          <p:blipFill rotWithShape="1">
            <a:blip r:embed="rId4">
              <a:alphaModFix/>
            </a:blip>
            <a:srcRect b="0" l="0" r="51732" t="0"/>
            <a:stretch/>
          </p:blipFill>
          <p:spPr>
            <a:xfrm>
              <a:off x="1710424" y="3574330"/>
              <a:ext cx="598947" cy="1240858"/>
            </a:xfrm>
            <a:prstGeom prst="rect">
              <a:avLst/>
            </a:prstGeom>
            <a:noFill/>
            <a:ln>
              <a:noFill/>
            </a:ln>
          </p:spPr>
        </p:pic>
      </p:grpSp>
      <p:pic>
        <p:nvPicPr>
          <p:cNvPr id="139" name="Google Shape;139;p17"/>
          <p:cNvPicPr preferRelativeResize="0"/>
          <p:nvPr/>
        </p:nvPicPr>
        <p:blipFill>
          <a:blip r:embed="rId5">
            <a:alphaModFix/>
          </a:blip>
          <a:stretch>
            <a:fillRect/>
          </a:stretch>
        </p:blipFill>
        <p:spPr>
          <a:xfrm>
            <a:off x="2969260" y="1519762"/>
            <a:ext cx="1240802" cy="1240798"/>
          </a:xfrm>
          <a:prstGeom prst="rect">
            <a:avLst/>
          </a:prstGeom>
          <a:noFill/>
          <a:ln>
            <a:noFill/>
          </a:ln>
        </p:spPr>
      </p:pic>
      <p:grpSp>
        <p:nvGrpSpPr>
          <p:cNvPr id="140" name="Google Shape;140;p17"/>
          <p:cNvGrpSpPr/>
          <p:nvPr/>
        </p:nvGrpSpPr>
        <p:grpSpPr>
          <a:xfrm>
            <a:off x="1359623" y="3162961"/>
            <a:ext cx="1857962" cy="1837223"/>
            <a:chOff x="1886575" y="1744800"/>
            <a:chExt cx="2719101" cy="2688751"/>
          </a:xfrm>
        </p:grpSpPr>
        <p:pic>
          <p:nvPicPr>
            <p:cNvPr id="141" name="Google Shape;141;p17"/>
            <p:cNvPicPr preferRelativeResize="0"/>
            <p:nvPr/>
          </p:nvPicPr>
          <p:blipFill rotWithShape="1">
            <a:blip r:embed="rId3">
              <a:alphaModFix/>
            </a:blip>
            <a:srcRect b="0" l="51732" r="0" t="0"/>
            <a:stretch/>
          </p:blipFill>
          <p:spPr>
            <a:xfrm>
              <a:off x="3307850" y="1744800"/>
              <a:ext cx="1297826" cy="2688751"/>
            </a:xfrm>
            <a:prstGeom prst="rect">
              <a:avLst/>
            </a:prstGeom>
            <a:noFill/>
            <a:ln>
              <a:noFill/>
            </a:ln>
          </p:spPr>
        </p:pic>
        <p:pic>
          <p:nvPicPr>
            <p:cNvPr id="142" name="Google Shape;142;p17"/>
            <p:cNvPicPr preferRelativeResize="0"/>
            <p:nvPr/>
          </p:nvPicPr>
          <p:blipFill rotWithShape="1">
            <a:blip r:embed="rId4">
              <a:alphaModFix/>
            </a:blip>
            <a:srcRect b="0" l="0" r="51732" t="0"/>
            <a:stretch/>
          </p:blipFill>
          <p:spPr>
            <a:xfrm>
              <a:off x="1886575" y="1744800"/>
              <a:ext cx="1297826" cy="2688750"/>
            </a:xfrm>
            <a:prstGeom prst="rect">
              <a:avLst/>
            </a:prstGeom>
            <a:noFill/>
            <a:ln>
              <a:noFill/>
            </a:ln>
          </p:spPr>
        </p:pic>
      </p:grpSp>
      <p:pic>
        <p:nvPicPr>
          <p:cNvPr id="143" name="Google Shape;143;p17"/>
          <p:cNvPicPr preferRelativeResize="0"/>
          <p:nvPr/>
        </p:nvPicPr>
        <p:blipFill>
          <a:blip r:embed="rId6">
            <a:alphaModFix/>
          </a:blip>
          <a:stretch>
            <a:fillRect/>
          </a:stretch>
        </p:blipFill>
        <p:spPr>
          <a:xfrm>
            <a:off x="576463" y="1519752"/>
            <a:ext cx="1240803" cy="1240798"/>
          </a:xfrm>
          <a:prstGeom prst="rect">
            <a:avLst/>
          </a:prstGeom>
          <a:noFill/>
          <a:ln>
            <a:noFill/>
          </a:ln>
        </p:spPr>
      </p:pic>
      <p:pic>
        <p:nvPicPr>
          <p:cNvPr id="144" name="Google Shape;144;p17"/>
          <p:cNvPicPr preferRelativeResize="0"/>
          <p:nvPr/>
        </p:nvPicPr>
        <p:blipFill>
          <a:blip r:embed="rId6">
            <a:alphaModFix/>
          </a:blip>
          <a:stretch>
            <a:fillRect/>
          </a:stretch>
        </p:blipFill>
        <p:spPr>
          <a:xfrm>
            <a:off x="260093" y="1171716"/>
            <a:ext cx="1837337" cy="1837332"/>
          </a:xfrm>
          <a:prstGeom prst="rect">
            <a:avLst/>
          </a:prstGeom>
          <a:noFill/>
          <a:ln>
            <a:noFill/>
          </a:ln>
        </p:spPr>
      </p:pic>
      <p:pic>
        <p:nvPicPr>
          <p:cNvPr id="145" name="Google Shape;145;p17"/>
          <p:cNvPicPr preferRelativeResize="0"/>
          <p:nvPr/>
        </p:nvPicPr>
        <p:blipFill>
          <a:blip r:embed="rId5">
            <a:alphaModFix/>
          </a:blip>
          <a:stretch>
            <a:fillRect/>
          </a:stretch>
        </p:blipFill>
        <p:spPr>
          <a:xfrm>
            <a:off x="2619426" y="1171713"/>
            <a:ext cx="1837336" cy="1837331"/>
          </a:xfrm>
          <a:prstGeom prst="rect">
            <a:avLst/>
          </a:prstGeom>
          <a:noFill/>
          <a:ln>
            <a:noFill/>
          </a:ln>
        </p:spPr>
      </p:pic>
      <p:sp>
        <p:nvSpPr>
          <p:cNvPr id="146" name="Google Shape;146;p17"/>
          <p:cNvSpPr/>
          <p:nvPr/>
        </p:nvSpPr>
        <p:spPr>
          <a:xfrm>
            <a:off x="5751950" y="1128150"/>
            <a:ext cx="2849400" cy="3610800"/>
          </a:xfrm>
          <a:prstGeom prst="roundRect">
            <a:avLst>
              <a:gd fmla="val 16667" name="adj"/>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7" name="Google Shape;147;p17"/>
          <p:cNvPicPr preferRelativeResize="0"/>
          <p:nvPr/>
        </p:nvPicPr>
        <p:blipFill>
          <a:blip r:embed="rId7">
            <a:alphaModFix/>
          </a:blip>
          <a:stretch>
            <a:fillRect/>
          </a:stretch>
        </p:blipFill>
        <p:spPr>
          <a:xfrm>
            <a:off x="6621400" y="3204600"/>
            <a:ext cx="1428750" cy="1428750"/>
          </a:xfrm>
          <a:prstGeom prst="rect">
            <a:avLst/>
          </a:prstGeom>
          <a:noFill/>
          <a:ln>
            <a:noFill/>
          </a:ln>
        </p:spPr>
      </p:pic>
      <p:pic>
        <p:nvPicPr>
          <p:cNvPr id="148" name="Google Shape;148;p17"/>
          <p:cNvPicPr preferRelativeResize="0"/>
          <p:nvPr/>
        </p:nvPicPr>
        <p:blipFill>
          <a:blip r:embed="rId8">
            <a:alphaModFix/>
          </a:blip>
          <a:stretch>
            <a:fillRect/>
          </a:stretch>
        </p:blipFill>
        <p:spPr>
          <a:xfrm>
            <a:off x="6579625" y="3445338"/>
            <a:ext cx="1194050" cy="1194050"/>
          </a:xfrm>
          <a:prstGeom prst="rect">
            <a:avLst/>
          </a:prstGeom>
          <a:noFill/>
          <a:ln>
            <a:noFill/>
          </a:ln>
        </p:spPr>
      </p:pic>
      <p:pic>
        <p:nvPicPr>
          <p:cNvPr id="149" name="Google Shape;149;p17"/>
          <p:cNvPicPr preferRelativeResize="0"/>
          <p:nvPr/>
        </p:nvPicPr>
        <p:blipFill>
          <a:blip r:embed="rId9">
            <a:alphaModFix/>
          </a:blip>
          <a:stretch>
            <a:fillRect/>
          </a:stretch>
        </p:blipFill>
        <p:spPr>
          <a:xfrm>
            <a:off x="6521525" y="3340300"/>
            <a:ext cx="1310250" cy="1310250"/>
          </a:xfrm>
          <a:prstGeom prst="rect">
            <a:avLst/>
          </a:prstGeom>
          <a:noFill/>
          <a:ln>
            <a:noFill/>
          </a:ln>
        </p:spPr>
      </p:pic>
      <p:sp>
        <p:nvSpPr>
          <p:cNvPr id="150" name="Google Shape;150;p17"/>
          <p:cNvSpPr txBox="1"/>
          <p:nvPr/>
        </p:nvSpPr>
        <p:spPr>
          <a:xfrm>
            <a:off x="5912550" y="1136150"/>
            <a:ext cx="2688900" cy="18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Pros</a:t>
            </a:r>
            <a:endParaRPr b="1"/>
          </a:p>
          <a:p>
            <a:pPr indent="-317500" lvl="0" marL="457200" rtl="0" algn="l">
              <a:spcBef>
                <a:spcPts val="0"/>
              </a:spcBef>
              <a:spcAft>
                <a:spcPts val="0"/>
              </a:spcAft>
              <a:buSzPts val="1400"/>
              <a:buChar char="●"/>
            </a:pPr>
            <a:r>
              <a:rPr lang="en"/>
              <a:t>Steady production</a:t>
            </a:r>
            <a:endParaRPr/>
          </a:p>
          <a:p>
            <a:pPr indent="-317500" lvl="0" marL="457200" rtl="0" algn="l">
              <a:spcBef>
                <a:spcPts val="0"/>
              </a:spcBef>
              <a:spcAft>
                <a:spcPts val="0"/>
              </a:spcAft>
              <a:buSzPts val="1400"/>
              <a:buChar char="●"/>
            </a:pPr>
            <a:r>
              <a:rPr lang="en"/>
              <a:t>Load following</a:t>
            </a:r>
            <a:endParaRPr/>
          </a:p>
          <a:p>
            <a:pPr indent="-317500" lvl="0" marL="457200" rtl="0" algn="l">
              <a:spcBef>
                <a:spcPts val="0"/>
              </a:spcBef>
              <a:spcAft>
                <a:spcPts val="0"/>
              </a:spcAft>
              <a:buSzPts val="1400"/>
              <a:buChar char="●"/>
            </a:pPr>
            <a:r>
              <a:rPr lang="en"/>
              <a:t>Cheap</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Cons</a:t>
            </a:r>
            <a:endParaRPr b="1"/>
          </a:p>
          <a:p>
            <a:pPr indent="-317500" lvl="0" marL="457200" rtl="0" algn="l">
              <a:spcBef>
                <a:spcPts val="0"/>
              </a:spcBef>
              <a:spcAft>
                <a:spcPts val="0"/>
              </a:spcAft>
              <a:buSzPts val="1400"/>
              <a:buChar char="●"/>
            </a:pPr>
            <a:r>
              <a:rPr lang="en"/>
              <a:t>GHG emissions</a:t>
            </a:r>
            <a:endParaRPr/>
          </a:p>
          <a:p>
            <a:pPr indent="-317500" lvl="0" marL="457200" rtl="0" algn="l">
              <a:spcBef>
                <a:spcPts val="0"/>
              </a:spcBef>
              <a:spcAft>
                <a:spcPts val="0"/>
              </a:spcAft>
              <a:buSzPts val="1400"/>
              <a:buChar char="●"/>
            </a:pPr>
            <a:r>
              <a:rPr lang="en"/>
              <a:t>Environmental impact from fuel retrieval</a:t>
            </a:r>
            <a:endParaRPr/>
          </a:p>
        </p:txBody>
      </p:sp>
      <p:sp>
        <p:nvSpPr>
          <p:cNvPr id="151" name="Google Shape;151;p17"/>
          <p:cNvSpPr txBox="1"/>
          <p:nvPr/>
        </p:nvSpPr>
        <p:spPr>
          <a:xfrm>
            <a:off x="5912550" y="1136150"/>
            <a:ext cx="2688900" cy="18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Pros</a:t>
            </a:r>
            <a:endParaRPr b="1"/>
          </a:p>
          <a:p>
            <a:pPr indent="-317500" lvl="0" marL="457200" rtl="0" algn="l">
              <a:spcBef>
                <a:spcPts val="0"/>
              </a:spcBef>
              <a:spcAft>
                <a:spcPts val="0"/>
              </a:spcAft>
              <a:buSzPts val="1400"/>
              <a:buChar char="●"/>
            </a:pPr>
            <a:r>
              <a:rPr lang="en"/>
              <a:t>Steady production</a:t>
            </a:r>
            <a:endParaRPr/>
          </a:p>
          <a:p>
            <a:pPr indent="-317500" lvl="0" marL="457200" rtl="0" algn="l">
              <a:spcBef>
                <a:spcPts val="0"/>
              </a:spcBef>
              <a:spcAft>
                <a:spcPts val="0"/>
              </a:spcAft>
              <a:buSzPts val="1400"/>
              <a:buChar char="●"/>
            </a:pPr>
            <a:r>
              <a:rPr lang="en"/>
              <a:t>No GHG emission during operation</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Cons</a:t>
            </a:r>
            <a:endParaRPr b="1"/>
          </a:p>
          <a:p>
            <a:pPr indent="-317500" lvl="0" marL="457200" rtl="0" algn="l">
              <a:spcBef>
                <a:spcPts val="0"/>
              </a:spcBef>
              <a:spcAft>
                <a:spcPts val="0"/>
              </a:spcAft>
              <a:buSzPts val="1400"/>
              <a:buChar char="●"/>
            </a:pPr>
            <a:r>
              <a:rPr lang="en"/>
              <a:t>Expensive construction</a:t>
            </a:r>
            <a:endParaRPr/>
          </a:p>
          <a:p>
            <a:pPr indent="-317500" lvl="0" marL="457200" rtl="0" algn="l">
              <a:spcBef>
                <a:spcPts val="0"/>
              </a:spcBef>
              <a:spcAft>
                <a:spcPts val="0"/>
              </a:spcAft>
              <a:buSzPts val="1400"/>
              <a:buChar char="●"/>
            </a:pPr>
            <a:r>
              <a:rPr lang="en"/>
              <a:t>Expensive </a:t>
            </a:r>
            <a:r>
              <a:rPr lang="en"/>
              <a:t>licensing</a:t>
            </a:r>
            <a:r>
              <a:rPr lang="en"/>
              <a:t> </a:t>
            </a:r>
            <a:endParaRPr/>
          </a:p>
          <a:p>
            <a:pPr indent="-317500" lvl="0" marL="457200" rtl="0" algn="l">
              <a:spcBef>
                <a:spcPts val="0"/>
              </a:spcBef>
              <a:spcAft>
                <a:spcPts val="0"/>
              </a:spcAft>
              <a:buSzPts val="1400"/>
              <a:buChar char="●"/>
            </a:pPr>
            <a:r>
              <a:rPr lang="en"/>
              <a:t>No load following</a:t>
            </a:r>
            <a:endParaRPr/>
          </a:p>
        </p:txBody>
      </p:sp>
      <p:sp>
        <p:nvSpPr>
          <p:cNvPr id="152" name="Google Shape;152;p17"/>
          <p:cNvSpPr txBox="1"/>
          <p:nvPr/>
        </p:nvSpPr>
        <p:spPr>
          <a:xfrm>
            <a:off x="5912550" y="1144000"/>
            <a:ext cx="2688900" cy="18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Pros</a:t>
            </a:r>
            <a:endParaRPr b="1"/>
          </a:p>
          <a:p>
            <a:pPr indent="-317500" lvl="0" marL="457200" rtl="0" algn="l">
              <a:spcBef>
                <a:spcPts val="0"/>
              </a:spcBef>
              <a:spcAft>
                <a:spcPts val="0"/>
              </a:spcAft>
              <a:buSzPts val="1400"/>
              <a:buChar char="●"/>
            </a:pPr>
            <a:r>
              <a:rPr lang="en"/>
              <a:t>No GHG</a:t>
            </a:r>
            <a:endParaRPr/>
          </a:p>
          <a:p>
            <a:pPr indent="-317500" lvl="0" marL="457200" rtl="0" algn="l">
              <a:spcBef>
                <a:spcPts val="0"/>
              </a:spcBef>
              <a:spcAft>
                <a:spcPts val="0"/>
              </a:spcAft>
              <a:buSzPts val="1400"/>
              <a:buChar char="●"/>
            </a:pPr>
            <a:r>
              <a:rPr lang="en"/>
              <a:t>No fuel constraints</a:t>
            </a:r>
            <a:endParaRPr/>
          </a:p>
          <a:p>
            <a:pPr indent="-317500" lvl="0" marL="457200" rtl="0" algn="l">
              <a:spcBef>
                <a:spcPts val="0"/>
              </a:spcBef>
              <a:spcAft>
                <a:spcPts val="0"/>
              </a:spcAft>
              <a:buSzPts val="1400"/>
              <a:buChar char="●"/>
            </a:pPr>
            <a:r>
              <a:rPr lang="en"/>
              <a:t>Low operational costs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Cons</a:t>
            </a:r>
            <a:endParaRPr b="1"/>
          </a:p>
          <a:p>
            <a:pPr indent="-317500" lvl="0" marL="457200" rtl="0" algn="l">
              <a:spcBef>
                <a:spcPts val="0"/>
              </a:spcBef>
              <a:spcAft>
                <a:spcPts val="0"/>
              </a:spcAft>
              <a:buSzPts val="1400"/>
              <a:buChar char="●"/>
            </a:pPr>
            <a:r>
              <a:rPr lang="en"/>
              <a:t>Expensive </a:t>
            </a:r>
            <a:endParaRPr/>
          </a:p>
          <a:p>
            <a:pPr indent="-317500" lvl="0" marL="457200" rtl="0" algn="l">
              <a:spcBef>
                <a:spcPts val="0"/>
              </a:spcBef>
              <a:spcAft>
                <a:spcPts val="0"/>
              </a:spcAft>
              <a:buSzPts val="1400"/>
              <a:buChar char="●"/>
            </a:pPr>
            <a:r>
              <a:rPr lang="en"/>
              <a:t>Irregular energy production</a:t>
            </a:r>
            <a:endParaRPr/>
          </a:p>
          <a:p>
            <a:pPr indent="-317500" lvl="0" marL="457200" rtl="0" algn="l">
              <a:spcBef>
                <a:spcPts val="0"/>
              </a:spcBef>
              <a:spcAft>
                <a:spcPts val="0"/>
              </a:spcAft>
              <a:buSzPts val="1400"/>
              <a:buChar char="●"/>
            </a:pPr>
            <a:r>
              <a:rPr lang="en"/>
              <a:t>Uncontrollable output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par>
                                <p:cTn fill="hold" nodeType="withEffect" presetClass="entr" presetID="1" presetSubtype="0">
                                  <p:stCondLst>
                                    <p:cond delay="0"/>
                                  </p:stCondLst>
                                  <p:childTnLst>
                                    <p:set>
                                      <p:cBhvr>
                                        <p:cTn dur="1" fill="hold">
                                          <p:stCondLst>
                                            <p:cond delay="0"/>
                                          </p:stCondLst>
                                        </p:cTn>
                                        <p:tgtEl>
                                          <p:spTgt spid="1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5"/>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
                                        <p:tgtEl>
                                          <p:spTgt spid="149"/>
                                        </p:tgtEl>
                                      </p:cBhvr>
                                    </p:animEffect>
                                  </p:childTnLst>
                                </p:cTn>
                              </p:par>
                              <p:par>
                                <p:cTn fill="hold" nodeType="withEffect" presetClass="exit" presetID="1" presetSubtype="0">
                                  <p:stCondLst>
                                    <p:cond delay="0"/>
                                  </p:stCondLst>
                                  <p:childTnLst>
                                    <p:set>
                                      <p:cBhvr>
                                        <p:cTn dur="1" fill="hold">
                                          <p:stCondLst>
                                            <p:cond delay="0"/>
                                          </p:stCondLst>
                                        </p:cTn>
                                        <p:tgtEl>
                                          <p:spTgt spid="144"/>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14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par>
                                <p:cTn fill="hold" nodeType="withEffect" presetClass="exit" presetID="1" presetSubtype="0">
                                  <p:stCondLst>
                                    <p:cond delay="0"/>
                                  </p:stCondLst>
                                  <p:childTnLst>
                                    <p:set>
                                      <p:cBhvr>
                                        <p:cTn dur="1" fill="hold">
                                          <p:stCondLst>
                                            <p:cond delay="0"/>
                                          </p:stCondLst>
                                        </p:cTn>
                                        <p:tgtEl>
                                          <p:spTgt spid="15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
                                        <p:tgtEl>
                                          <p:spTgt spid="140"/>
                                        </p:tgtEl>
                                      </p:cBhvr>
                                    </p:animEffect>
                                  </p:childTnLst>
                                </p:cTn>
                              </p:par>
                              <p:par>
                                <p:cTn fill="hold" nodeType="withEffect" presetClass="exit" presetID="1" presetSubtype="0">
                                  <p:stCondLst>
                                    <p:cond delay="0"/>
                                  </p:stCondLst>
                                  <p:childTnLst>
                                    <p:set>
                                      <p:cBhvr>
                                        <p:cTn dur="1" fill="hold">
                                          <p:stCondLst>
                                            <p:cond delay="0"/>
                                          </p:stCondLst>
                                        </p:cTn>
                                        <p:tgtEl>
                                          <p:spTgt spid="145"/>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151"/>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900"/>
                                        <p:tgtEl>
                                          <p:spTgt spid="152"/>
                                        </p:tgtEl>
                                      </p:cBhvr>
                                    </p:animEffect>
                                  </p:childTnLst>
                                </p:cTn>
                              </p:par>
                              <p:par>
                                <p:cTn fill="hold" nodeType="with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1"/>
                                        <p:tgtEl>
                                          <p:spTgt spid="148"/>
                                        </p:tgtEl>
                                      </p:cBhvr>
                                    </p:animEffect>
                                  </p:childTnLst>
                                </p:cTn>
                              </p:par>
                              <p:par>
                                <p:cTn fill="hold" nodeType="withEffect" presetClass="exit" presetID="1" presetSubtype="0">
                                  <p:stCondLst>
                                    <p:cond delay="0"/>
                                  </p:stCondLst>
                                  <p:childTnLst>
                                    <p:set>
                                      <p:cBhvr>
                                        <p:cTn dur="1" fill="hold">
                                          <p:stCondLst>
                                            <p:cond delay="0"/>
                                          </p:stCondLst>
                                        </p:cTn>
                                        <p:tgtEl>
                                          <p:spTgt spid="14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18"/>
          <p:cNvSpPr txBox="1"/>
          <p:nvPr/>
        </p:nvSpPr>
        <p:spPr>
          <a:xfrm>
            <a:off x="499500" y="679325"/>
            <a:ext cx="4094100" cy="45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rPr b="1" lang="en">
                <a:solidFill>
                  <a:srgbClr val="666666"/>
                </a:solidFill>
              </a:rPr>
              <a:t>Fossil Fuels			       Nuclear</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0" rtl="0" algn="l">
              <a:spcBef>
                <a:spcPts val="0"/>
              </a:spcBef>
              <a:spcAft>
                <a:spcPts val="0"/>
              </a:spcAft>
              <a:buNone/>
            </a:pPr>
            <a:r>
              <a:t/>
            </a:r>
            <a:endParaRPr b="1">
              <a:solidFill>
                <a:srgbClr val="666666"/>
              </a:solidFill>
            </a:endParaRPr>
          </a:p>
          <a:p>
            <a:pPr indent="0" lvl="0" marL="914400" rtl="0" algn="l">
              <a:spcBef>
                <a:spcPts val="0"/>
              </a:spcBef>
              <a:spcAft>
                <a:spcPts val="0"/>
              </a:spcAft>
              <a:buNone/>
            </a:pPr>
            <a:r>
              <a:rPr b="1" lang="en">
                <a:solidFill>
                  <a:srgbClr val="666666"/>
                </a:solidFill>
              </a:rPr>
              <a:t>      Renewables</a:t>
            </a:r>
            <a:endParaRPr b="1">
              <a:solidFill>
                <a:srgbClr val="666666"/>
              </a:solidFill>
            </a:endParaRPr>
          </a:p>
        </p:txBody>
      </p:sp>
      <p:sp>
        <p:nvSpPr>
          <p:cNvPr id="158" name="Google Shape;158;p18"/>
          <p:cNvSpPr/>
          <p:nvPr/>
        </p:nvSpPr>
        <p:spPr>
          <a:xfrm>
            <a:off x="1013977" y="1562211"/>
            <a:ext cx="2688900" cy="2635800"/>
          </a:xfrm>
          <a:prstGeom prst="donut">
            <a:avLst>
              <a:gd fmla="val 5313" name="adj"/>
            </a:avLst>
          </a:prstGeom>
          <a:solidFill>
            <a:srgbClr val="6FA8DC">
              <a:alpha val="4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txBox="1"/>
          <p:nvPr>
            <p:ph type="title"/>
          </p:nvPr>
        </p:nvSpPr>
        <p:spPr>
          <a:xfrm>
            <a:off x="311700" y="445025"/>
            <a:ext cx="894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Benefits and shortcomings of power production </a:t>
            </a:r>
            <a:endParaRPr/>
          </a:p>
        </p:txBody>
      </p:sp>
      <p:grpSp>
        <p:nvGrpSpPr>
          <p:cNvPr id="160" name="Google Shape;160;p18"/>
          <p:cNvGrpSpPr/>
          <p:nvPr/>
        </p:nvGrpSpPr>
        <p:grpSpPr>
          <a:xfrm>
            <a:off x="1634224" y="3650530"/>
            <a:ext cx="1310240" cy="1240859"/>
            <a:chOff x="1710424" y="3574330"/>
            <a:chExt cx="1310240" cy="1240859"/>
          </a:xfrm>
        </p:grpSpPr>
        <p:pic>
          <p:nvPicPr>
            <p:cNvPr id="161" name="Google Shape;161;p18"/>
            <p:cNvPicPr preferRelativeResize="0"/>
            <p:nvPr/>
          </p:nvPicPr>
          <p:blipFill rotWithShape="1">
            <a:blip r:embed="rId3">
              <a:alphaModFix/>
            </a:blip>
            <a:srcRect b="0" l="51732" r="0" t="0"/>
            <a:stretch/>
          </p:blipFill>
          <p:spPr>
            <a:xfrm>
              <a:off x="2421717" y="3574330"/>
              <a:ext cx="598946" cy="1240859"/>
            </a:xfrm>
            <a:prstGeom prst="rect">
              <a:avLst/>
            </a:prstGeom>
            <a:noFill/>
            <a:ln>
              <a:noFill/>
            </a:ln>
          </p:spPr>
        </p:pic>
        <p:pic>
          <p:nvPicPr>
            <p:cNvPr id="162" name="Google Shape;162;p18"/>
            <p:cNvPicPr preferRelativeResize="0"/>
            <p:nvPr/>
          </p:nvPicPr>
          <p:blipFill rotWithShape="1">
            <a:blip r:embed="rId4">
              <a:alphaModFix/>
            </a:blip>
            <a:srcRect b="0" l="0" r="51732" t="0"/>
            <a:stretch/>
          </p:blipFill>
          <p:spPr>
            <a:xfrm>
              <a:off x="1710424" y="3574330"/>
              <a:ext cx="598947" cy="1240858"/>
            </a:xfrm>
            <a:prstGeom prst="rect">
              <a:avLst/>
            </a:prstGeom>
            <a:noFill/>
            <a:ln>
              <a:noFill/>
            </a:ln>
          </p:spPr>
        </p:pic>
      </p:grpSp>
      <p:pic>
        <p:nvPicPr>
          <p:cNvPr id="163" name="Google Shape;163;p18"/>
          <p:cNvPicPr preferRelativeResize="0"/>
          <p:nvPr/>
        </p:nvPicPr>
        <p:blipFill>
          <a:blip r:embed="rId5">
            <a:alphaModFix/>
          </a:blip>
          <a:stretch>
            <a:fillRect/>
          </a:stretch>
        </p:blipFill>
        <p:spPr>
          <a:xfrm>
            <a:off x="2969260" y="1519762"/>
            <a:ext cx="1240802" cy="1240798"/>
          </a:xfrm>
          <a:prstGeom prst="rect">
            <a:avLst/>
          </a:prstGeom>
          <a:noFill/>
          <a:ln>
            <a:noFill/>
          </a:ln>
        </p:spPr>
      </p:pic>
      <p:grpSp>
        <p:nvGrpSpPr>
          <p:cNvPr id="164" name="Google Shape;164;p18"/>
          <p:cNvGrpSpPr/>
          <p:nvPr/>
        </p:nvGrpSpPr>
        <p:grpSpPr>
          <a:xfrm>
            <a:off x="1359623" y="3162961"/>
            <a:ext cx="1857962" cy="1837223"/>
            <a:chOff x="1886575" y="1744800"/>
            <a:chExt cx="2719101" cy="2688751"/>
          </a:xfrm>
        </p:grpSpPr>
        <p:pic>
          <p:nvPicPr>
            <p:cNvPr id="165" name="Google Shape;165;p18"/>
            <p:cNvPicPr preferRelativeResize="0"/>
            <p:nvPr/>
          </p:nvPicPr>
          <p:blipFill rotWithShape="1">
            <a:blip r:embed="rId3">
              <a:alphaModFix/>
            </a:blip>
            <a:srcRect b="0" l="51732" r="0" t="0"/>
            <a:stretch/>
          </p:blipFill>
          <p:spPr>
            <a:xfrm>
              <a:off x="3307850" y="1744800"/>
              <a:ext cx="1297826" cy="2688751"/>
            </a:xfrm>
            <a:prstGeom prst="rect">
              <a:avLst/>
            </a:prstGeom>
            <a:noFill/>
            <a:ln>
              <a:noFill/>
            </a:ln>
          </p:spPr>
        </p:pic>
        <p:pic>
          <p:nvPicPr>
            <p:cNvPr id="166" name="Google Shape;166;p18"/>
            <p:cNvPicPr preferRelativeResize="0"/>
            <p:nvPr/>
          </p:nvPicPr>
          <p:blipFill rotWithShape="1">
            <a:blip r:embed="rId4">
              <a:alphaModFix/>
            </a:blip>
            <a:srcRect b="0" l="0" r="51732" t="0"/>
            <a:stretch/>
          </p:blipFill>
          <p:spPr>
            <a:xfrm>
              <a:off x="1886575" y="1744800"/>
              <a:ext cx="1297826" cy="2688750"/>
            </a:xfrm>
            <a:prstGeom prst="rect">
              <a:avLst/>
            </a:prstGeom>
            <a:noFill/>
            <a:ln>
              <a:noFill/>
            </a:ln>
          </p:spPr>
        </p:pic>
      </p:grpSp>
      <p:pic>
        <p:nvPicPr>
          <p:cNvPr id="167" name="Google Shape;167;p18"/>
          <p:cNvPicPr preferRelativeResize="0"/>
          <p:nvPr/>
        </p:nvPicPr>
        <p:blipFill>
          <a:blip r:embed="rId6">
            <a:alphaModFix/>
          </a:blip>
          <a:stretch>
            <a:fillRect/>
          </a:stretch>
        </p:blipFill>
        <p:spPr>
          <a:xfrm>
            <a:off x="576463" y="1519752"/>
            <a:ext cx="1240803" cy="1240798"/>
          </a:xfrm>
          <a:prstGeom prst="rect">
            <a:avLst/>
          </a:prstGeom>
          <a:noFill/>
          <a:ln>
            <a:noFill/>
          </a:ln>
        </p:spPr>
      </p:pic>
      <p:pic>
        <p:nvPicPr>
          <p:cNvPr id="168" name="Google Shape;168;p18"/>
          <p:cNvPicPr preferRelativeResize="0"/>
          <p:nvPr/>
        </p:nvPicPr>
        <p:blipFill>
          <a:blip r:embed="rId6">
            <a:alphaModFix/>
          </a:blip>
          <a:stretch>
            <a:fillRect/>
          </a:stretch>
        </p:blipFill>
        <p:spPr>
          <a:xfrm>
            <a:off x="260093" y="1171716"/>
            <a:ext cx="1837337" cy="1837332"/>
          </a:xfrm>
          <a:prstGeom prst="rect">
            <a:avLst/>
          </a:prstGeom>
          <a:noFill/>
          <a:ln>
            <a:noFill/>
          </a:ln>
        </p:spPr>
      </p:pic>
      <p:pic>
        <p:nvPicPr>
          <p:cNvPr id="169" name="Google Shape;169;p18"/>
          <p:cNvPicPr preferRelativeResize="0"/>
          <p:nvPr/>
        </p:nvPicPr>
        <p:blipFill>
          <a:blip r:embed="rId5">
            <a:alphaModFix/>
          </a:blip>
          <a:stretch>
            <a:fillRect/>
          </a:stretch>
        </p:blipFill>
        <p:spPr>
          <a:xfrm>
            <a:off x="2619426" y="1171713"/>
            <a:ext cx="1837336" cy="1837331"/>
          </a:xfrm>
          <a:prstGeom prst="rect">
            <a:avLst/>
          </a:prstGeom>
          <a:noFill/>
          <a:ln>
            <a:noFill/>
          </a:ln>
        </p:spPr>
      </p:pic>
      <p:sp>
        <p:nvSpPr>
          <p:cNvPr id="170" name="Google Shape;170;p18"/>
          <p:cNvSpPr/>
          <p:nvPr/>
        </p:nvSpPr>
        <p:spPr>
          <a:xfrm>
            <a:off x="5751950" y="1128150"/>
            <a:ext cx="2849400" cy="3610800"/>
          </a:xfrm>
          <a:prstGeom prst="roundRect">
            <a:avLst>
              <a:gd fmla="val 16667" name="adj"/>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1" name="Google Shape;171;p18"/>
          <p:cNvPicPr preferRelativeResize="0"/>
          <p:nvPr/>
        </p:nvPicPr>
        <p:blipFill>
          <a:blip r:embed="rId7">
            <a:alphaModFix/>
          </a:blip>
          <a:stretch>
            <a:fillRect/>
          </a:stretch>
        </p:blipFill>
        <p:spPr>
          <a:xfrm>
            <a:off x="6621400" y="3204600"/>
            <a:ext cx="1428750" cy="1428750"/>
          </a:xfrm>
          <a:prstGeom prst="rect">
            <a:avLst/>
          </a:prstGeom>
          <a:noFill/>
          <a:ln>
            <a:noFill/>
          </a:ln>
        </p:spPr>
      </p:pic>
      <p:pic>
        <p:nvPicPr>
          <p:cNvPr id="172" name="Google Shape;172;p18"/>
          <p:cNvPicPr preferRelativeResize="0"/>
          <p:nvPr/>
        </p:nvPicPr>
        <p:blipFill>
          <a:blip r:embed="rId8">
            <a:alphaModFix/>
          </a:blip>
          <a:stretch>
            <a:fillRect/>
          </a:stretch>
        </p:blipFill>
        <p:spPr>
          <a:xfrm>
            <a:off x="6579625" y="3445338"/>
            <a:ext cx="1194050" cy="1194050"/>
          </a:xfrm>
          <a:prstGeom prst="rect">
            <a:avLst/>
          </a:prstGeom>
          <a:noFill/>
          <a:ln>
            <a:noFill/>
          </a:ln>
        </p:spPr>
      </p:pic>
      <p:pic>
        <p:nvPicPr>
          <p:cNvPr id="173" name="Google Shape;173;p18"/>
          <p:cNvPicPr preferRelativeResize="0"/>
          <p:nvPr/>
        </p:nvPicPr>
        <p:blipFill>
          <a:blip r:embed="rId9">
            <a:alphaModFix/>
          </a:blip>
          <a:stretch>
            <a:fillRect/>
          </a:stretch>
        </p:blipFill>
        <p:spPr>
          <a:xfrm>
            <a:off x="6521525" y="3340300"/>
            <a:ext cx="1310250" cy="1310250"/>
          </a:xfrm>
          <a:prstGeom prst="rect">
            <a:avLst/>
          </a:prstGeom>
          <a:noFill/>
          <a:ln>
            <a:noFill/>
          </a:ln>
        </p:spPr>
      </p:pic>
      <p:sp>
        <p:nvSpPr>
          <p:cNvPr id="174" name="Google Shape;174;p18"/>
          <p:cNvSpPr txBox="1"/>
          <p:nvPr/>
        </p:nvSpPr>
        <p:spPr>
          <a:xfrm>
            <a:off x="5912550" y="1136150"/>
            <a:ext cx="2688900" cy="18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Pros</a:t>
            </a:r>
            <a:endParaRPr b="1"/>
          </a:p>
          <a:p>
            <a:pPr indent="-317500" lvl="0" marL="457200" rtl="0" algn="l">
              <a:spcBef>
                <a:spcPts val="0"/>
              </a:spcBef>
              <a:spcAft>
                <a:spcPts val="0"/>
              </a:spcAft>
              <a:buSzPts val="1400"/>
              <a:buChar char="●"/>
            </a:pPr>
            <a:r>
              <a:rPr lang="en"/>
              <a:t>Steady production</a:t>
            </a:r>
            <a:endParaRPr/>
          </a:p>
          <a:p>
            <a:pPr indent="-317500" lvl="0" marL="457200" rtl="0" algn="l">
              <a:spcBef>
                <a:spcPts val="0"/>
              </a:spcBef>
              <a:spcAft>
                <a:spcPts val="0"/>
              </a:spcAft>
              <a:buSzPts val="1400"/>
              <a:buChar char="●"/>
            </a:pPr>
            <a:r>
              <a:rPr lang="en"/>
              <a:t>Load following</a:t>
            </a:r>
            <a:endParaRPr/>
          </a:p>
          <a:p>
            <a:pPr indent="-317500" lvl="0" marL="457200" rtl="0" algn="l">
              <a:spcBef>
                <a:spcPts val="0"/>
              </a:spcBef>
              <a:spcAft>
                <a:spcPts val="0"/>
              </a:spcAft>
              <a:buSzPts val="1400"/>
              <a:buChar char="●"/>
            </a:pPr>
            <a:r>
              <a:rPr lang="en"/>
              <a:t>Cheap</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Cons</a:t>
            </a:r>
            <a:endParaRPr b="1"/>
          </a:p>
          <a:p>
            <a:pPr indent="-317500" lvl="0" marL="457200" rtl="0" algn="l">
              <a:spcBef>
                <a:spcPts val="0"/>
              </a:spcBef>
              <a:spcAft>
                <a:spcPts val="0"/>
              </a:spcAft>
              <a:buSzPts val="1400"/>
              <a:buChar char="●"/>
            </a:pPr>
            <a:r>
              <a:rPr lang="en"/>
              <a:t>GHG emissions</a:t>
            </a:r>
            <a:endParaRPr/>
          </a:p>
          <a:p>
            <a:pPr indent="-317500" lvl="0" marL="457200" rtl="0" algn="l">
              <a:spcBef>
                <a:spcPts val="0"/>
              </a:spcBef>
              <a:spcAft>
                <a:spcPts val="0"/>
              </a:spcAft>
              <a:buSzPts val="1400"/>
              <a:buChar char="●"/>
            </a:pPr>
            <a:r>
              <a:rPr lang="en"/>
              <a:t>Environmental impact from fuel retrieval</a:t>
            </a:r>
            <a:endParaRPr/>
          </a:p>
        </p:txBody>
      </p:sp>
      <p:sp>
        <p:nvSpPr>
          <p:cNvPr id="175" name="Google Shape;175;p18"/>
          <p:cNvSpPr txBox="1"/>
          <p:nvPr/>
        </p:nvSpPr>
        <p:spPr>
          <a:xfrm>
            <a:off x="5912550" y="1136150"/>
            <a:ext cx="2688900" cy="18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Pros</a:t>
            </a:r>
            <a:endParaRPr b="1"/>
          </a:p>
          <a:p>
            <a:pPr indent="-317500" lvl="0" marL="457200" rtl="0" algn="l">
              <a:spcBef>
                <a:spcPts val="0"/>
              </a:spcBef>
              <a:spcAft>
                <a:spcPts val="0"/>
              </a:spcAft>
              <a:buSzPts val="1400"/>
              <a:buChar char="●"/>
            </a:pPr>
            <a:r>
              <a:rPr lang="en"/>
              <a:t>Steady production</a:t>
            </a:r>
            <a:endParaRPr/>
          </a:p>
          <a:p>
            <a:pPr indent="-317500" lvl="0" marL="457200" rtl="0" algn="l">
              <a:spcBef>
                <a:spcPts val="0"/>
              </a:spcBef>
              <a:spcAft>
                <a:spcPts val="0"/>
              </a:spcAft>
              <a:buSzPts val="1400"/>
              <a:buChar char="●"/>
            </a:pPr>
            <a:r>
              <a:rPr lang="en"/>
              <a:t>No GHG emission during operation</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Cons</a:t>
            </a:r>
            <a:endParaRPr b="1"/>
          </a:p>
          <a:p>
            <a:pPr indent="-317500" lvl="0" marL="457200" rtl="0" algn="l">
              <a:spcBef>
                <a:spcPts val="0"/>
              </a:spcBef>
              <a:spcAft>
                <a:spcPts val="0"/>
              </a:spcAft>
              <a:buSzPts val="1400"/>
              <a:buChar char="●"/>
            </a:pPr>
            <a:r>
              <a:rPr lang="en"/>
              <a:t>Expensive construction</a:t>
            </a:r>
            <a:endParaRPr/>
          </a:p>
          <a:p>
            <a:pPr indent="-317500" lvl="0" marL="457200" rtl="0" algn="l">
              <a:spcBef>
                <a:spcPts val="0"/>
              </a:spcBef>
              <a:spcAft>
                <a:spcPts val="0"/>
              </a:spcAft>
              <a:buSzPts val="1400"/>
              <a:buChar char="●"/>
            </a:pPr>
            <a:r>
              <a:rPr lang="en"/>
              <a:t>Expensive licensing </a:t>
            </a:r>
            <a:endParaRPr/>
          </a:p>
          <a:p>
            <a:pPr indent="-317500" lvl="0" marL="457200" rtl="0" algn="l">
              <a:spcBef>
                <a:spcPts val="0"/>
              </a:spcBef>
              <a:spcAft>
                <a:spcPts val="0"/>
              </a:spcAft>
              <a:buSzPts val="1400"/>
              <a:buChar char="●"/>
            </a:pPr>
            <a:r>
              <a:rPr lang="en"/>
              <a:t>No load following</a:t>
            </a:r>
            <a:endParaRPr/>
          </a:p>
        </p:txBody>
      </p:sp>
      <p:sp>
        <p:nvSpPr>
          <p:cNvPr id="176" name="Google Shape;176;p18"/>
          <p:cNvSpPr txBox="1"/>
          <p:nvPr/>
        </p:nvSpPr>
        <p:spPr>
          <a:xfrm>
            <a:off x="5912550" y="1144000"/>
            <a:ext cx="2688900" cy="18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Pros</a:t>
            </a:r>
            <a:endParaRPr b="1"/>
          </a:p>
          <a:p>
            <a:pPr indent="-317500" lvl="0" marL="457200" rtl="0" algn="l">
              <a:spcBef>
                <a:spcPts val="0"/>
              </a:spcBef>
              <a:spcAft>
                <a:spcPts val="0"/>
              </a:spcAft>
              <a:buSzPts val="1400"/>
              <a:buChar char="●"/>
            </a:pPr>
            <a:r>
              <a:rPr lang="en"/>
              <a:t>No GHG</a:t>
            </a:r>
            <a:endParaRPr/>
          </a:p>
          <a:p>
            <a:pPr indent="-317500" lvl="0" marL="457200" rtl="0" algn="l">
              <a:spcBef>
                <a:spcPts val="0"/>
              </a:spcBef>
              <a:spcAft>
                <a:spcPts val="0"/>
              </a:spcAft>
              <a:buSzPts val="1400"/>
              <a:buChar char="●"/>
            </a:pPr>
            <a:r>
              <a:rPr lang="en"/>
              <a:t>No fuel constraints</a:t>
            </a:r>
            <a:endParaRPr/>
          </a:p>
          <a:p>
            <a:pPr indent="-317500" lvl="0" marL="457200" rtl="0" algn="l">
              <a:spcBef>
                <a:spcPts val="0"/>
              </a:spcBef>
              <a:spcAft>
                <a:spcPts val="0"/>
              </a:spcAft>
              <a:buSzPts val="1400"/>
              <a:buChar char="●"/>
            </a:pPr>
            <a:r>
              <a:rPr lang="en"/>
              <a:t>Low operational costs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Cons</a:t>
            </a:r>
            <a:endParaRPr b="1"/>
          </a:p>
          <a:p>
            <a:pPr indent="-317500" lvl="0" marL="457200" rtl="0" algn="l">
              <a:spcBef>
                <a:spcPts val="0"/>
              </a:spcBef>
              <a:spcAft>
                <a:spcPts val="0"/>
              </a:spcAft>
              <a:buSzPts val="1400"/>
              <a:buChar char="●"/>
            </a:pPr>
            <a:r>
              <a:rPr lang="en"/>
              <a:t>Expensive </a:t>
            </a:r>
            <a:endParaRPr/>
          </a:p>
          <a:p>
            <a:pPr indent="-317500" lvl="0" marL="457200" rtl="0" algn="l">
              <a:spcBef>
                <a:spcPts val="0"/>
              </a:spcBef>
              <a:spcAft>
                <a:spcPts val="0"/>
              </a:spcAft>
              <a:buSzPts val="1400"/>
              <a:buChar char="●"/>
            </a:pPr>
            <a:r>
              <a:rPr lang="en"/>
              <a:t>Irregular energy production</a:t>
            </a:r>
            <a:endParaRPr/>
          </a:p>
          <a:p>
            <a:pPr indent="-317500" lvl="0" marL="457200" rtl="0" algn="l">
              <a:spcBef>
                <a:spcPts val="0"/>
              </a:spcBef>
              <a:spcAft>
                <a:spcPts val="0"/>
              </a:spcAft>
              <a:buSzPts val="1400"/>
              <a:buChar char="●"/>
            </a:pPr>
            <a:r>
              <a:rPr lang="en"/>
              <a:t>Uncontrollable output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
                                        <p:tgtEl>
                                          <p:spTgt spid="168"/>
                                        </p:tgtEl>
                                      </p:cBhvr>
                                    </p:animEffect>
                                  </p:childTnLst>
                                </p:cTn>
                              </p:par>
                              <p:par>
                                <p:cTn fill="hold" nodeType="with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par>
                                <p:cTn fill="hold" nodeType="withEffect" presetClass="entr" presetID="1" presetSubtype="0">
                                  <p:stCondLst>
                                    <p:cond delay="0"/>
                                  </p:stCondLst>
                                  <p:childTnLst>
                                    <p:set>
                                      <p:cBhvr>
                                        <p:cTn dur="1" fill="hold">
                                          <p:stCondLst>
                                            <p:cond delay="0"/>
                                          </p:stCondLst>
                                        </p:cTn>
                                        <p:tgtEl>
                                          <p:spTgt spid="1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9"/>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
                                        <p:tgtEl>
                                          <p:spTgt spid="173"/>
                                        </p:tgtEl>
                                      </p:cBhvr>
                                    </p:animEffect>
                                  </p:childTnLst>
                                </p:cTn>
                              </p:par>
                              <p:par>
                                <p:cTn fill="hold" nodeType="withEffect" presetClass="exit" presetID="1" presetSubtype="0">
                                  <p:stCondLst>
                                    <p:cond delay="0"/>
                                  </p:stCondLst>
                                  <p:childTnLst>
                                    <p:set>
                                      <p:cBhvr>
                                        <p:cTn dur="1" fill="hold">
                                          <p:stCondLst>
                                            <p:cond delay="0"/>
                                          </p:stCondLst>
                                        </p:cTn>
                                        <p:tgtEl>
                                          <p:spTgt spid="168"/>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171"/>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xit" presetID="1" presetSubtype="0">
                                  <p:stCondLst>
                                    <p:cond delay="0"/>
                                  </p:stCondLst>
                                  <p:childTnLst>
                                    <p:set>
                                      <p:cBhvr>
                                        <p:cTn dur="1" fill="hold">
                                          <p:stCondLst>
                                            <p:cond delay="0"/>
                                          </p:stCondLst>
                                        </p:cTn>
                                        <p:tgtEl>
                                          <p:spTgt spid="17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
                                        <p:tgtEl>
                                          <p:spTgt spid="164"/>
                                        </p:tgtEl>
                                      </p:cBhvr>
                                    </p:animEffect>
                                  </p:childTnLst>
                                </p:cTn>
                              </p:par>
                              <p:par>
                                <p:cTn fill="hold" nodeType="withEffect" presetClass="exit" presetID="1" presetSubtype="0">
                                  <p:stCondLst>
                                    <p:cond delay="0"/>
                                  </p:stCondLst>
                                  <p:childTnLst>
                                    <p:set>
                                      <p:cBhvr>
                                        <p:cTn dur="1" fill="hold">
                                          <p:stCondLst>
                                            <p:cond delay="0"/>
                                          </p:stCondLst>
                                        </p:cTn>
                                        <p:tgtEl>
                                          <p:spTgt spid="169"/>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175"/>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900"/>
                                        <p:tgtEl>
                                          <p:spTgt spid="176"/>
                                        </p:tgtEl>
                                      </p:cBhvr>
                                    </p:animEffect>
                                  </p:childTnLst>
                                </p:cTn>
                              </p:par>
                              <p:par>
                                <p:cTn fill="hold" nodeType="with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
                                        <p:tgtEl>
                                          <p:spTgt spid="172"/>
                                        </p:tgtEl>
                                      </p:cBhvr>
                                    </p:animEffect>
                                  </p:childTnLst>
                                </p:cTn>
                              </p:par>
                              <p:par>
                                <p:cTn fill="hold" nodeType="withEffect" presetClass="exit" presetID="1" presetSubtype="0">
                                  <p:stCondLst>
                                    <p:cond delay="0"/>
                                  </p:stCondLst>
                                  <p:childTnLst>
                                    <p:set>
                                      <p:cBhvr>
                                        <p:cTn dur="1" fill="hold">
                                          <p:stCondLst>
                                            <p:cond delay="0"/>
                                          </p:stCondLst>
                                        </p:cTn>
                                        <p:tgtEl>
                                          <p:spTgt spid="17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Strengthening current production methods</a:t>
            </a:r>
            <a:endParaRPr/>
          </a:p>
        </p:txBody>
      </p:sp>
      <p:pic>
        <p:nvPicPr>
          <p:cNvPr id="182" name="Google Shape;182;p19"/>
          <p:cNvPicPr preferRelativeResize="0"/>
          <p:nvPr/>
        </p:nvPicPr>
        <p:blipFill>
          <a:blip r:embed="rId3">
            <a:alphaModFix/>
          </a:blip>
          <a:stretch>
            <a:fillRect/>
          </a:stretch>
        </p:blipFill>
        <p:spPr>
          <a:xfrm>
            <a:off x="6202666" y="1486700"/>
            <a:ext cx="2800435" cy="2017690"/>
          </a:xfrm>
          <a:prstGeom prst="rect">
            <a:avLst/>
          </a:prstGeom>
          <a:noFill/>
          <a:ln cap="flat" cmpd="sng" w="28575">
            <a:solidFill>
              <a:srgbClr val="000000"/>
            </a:solidFill>
            <a:prstDash val="solid"/>
            <a:round/>
            <a:headEnd len="sm" w="sm" type="none"/>
            <a:tailEnd len="sm" w="sm" type="none"/>
          </a:ln>
        </p:spPr>
      </p:pic>
      <p:pic>
        <p:nvPicPr>
          <p:cNvPr id="183" name="Google Shape;183;p19"/>
          <p:cNvPicPr preferRelativeResize="0"/>
          <p:nvPr/>
        </p:nvPicPr>
        <p:blipFill rotWithShape="1">
          <a:blip r:embed="rId4">
            <a:alphaModFix/>
          </a:blip>
          <a:srcRect b="15796" l="26203" r="23798" t="0"/>
          <a:stretch/>
        </p:blipFill>
        <p:spPr>
          <a:xfrm>
            <a:off x="140900" y="1490934"/>
            <a:ext cx="2800434" cy="2017690"/>
          </a:xfrm>
          <a:prstGeom prst="rect">
            <a:avLst/>
          </a:prstGeom>
          <a:noFill/>
          <a:ln cap="flat" cmpd="sng" w="28575">
            <a:solidFill>
              <a:srgbClr val="000000"/>
            </a:solidFill>
            <a:prstDash val="solid"/>
            <a:round/>
            <a:headEnd len="sm" w="sm" type="none"/>
            <a:tailEnd len="sm" w="sm" type="none"/>
          </a:ln>
        </p:spPr>
      </p:pic>
      <p:pic>
        <p:nvPicPr>
          <p:cNvPr id="184" name="Google Shape;184;p19"/>
          <p:cNvPicPr preferRelativeResize="0"/>
          <p:nvPr/>
        </p:nvPicPr>
        <p:blipFill rotWithShape="1">
          <a:blip r:embed="rId5">
            <a:alphaModFix/>
          </a:blip>
          <a:srcRect b="7560" l="8275" r="30875" t="-7560"/>
          <a:stretch/>
        </p:blipFill>
        <p:spPr>
          <a:xfrm>
            <a:off x="3171775" y="1490925"/>
            <a:ext cx="2800452" cy="2017700"/>
          </a:xfrm>
          <a:prstGeom prst="rect">
            <a:avLst/>
          </a:prstGeom>
          <a:noFill/>
          <a:ln cap="flat" cmpd="sng" w="28575">
            <a:solidFill>
              <a:srgbClr val="000000"/>
            </a:solidFill>
            <a:prstDash val="solid"/>
            <a:round/>
            <a:headEnd len="sm" w="sm" type="none"/>
            <a:tailEnd len="sm" w="sm" type="none"/>
          </a:ln>
        </p:spPr>
      </p:pic>
      <p:sp>
        <p:nvSpPr>
          <p:cNvPr id="185" name="Google Shape;185;p19"/>
          <p:cNvSpPr txBox="1"/>
          <p:nvPr/>
        </p:nvSpPr>
        <p:spPr>
          <a:xfrm>
            <a:off x="67425" y="1128150"/>
            <a:ext cx="9011400" cy="26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66666"/>
                </a:solidFill>
              </a:rPr>
              <a:t>Fossil Fuels				     Nuclear						 Renewables</a:t>
            </a:r>
            <a:endParaRPr b="1">
              <a:solidFill>
                <a:srgbClr val="666666"/>
              </a:solidFill>
            </a:endParaRPr>
          </a:p>
        </p:txBody>
      </p:sp>
      <p:sp>
        <p:nvSpPr>
          <p:cNvPr id="186" name="Google Shape;186;p19"/>
          <p:cNvSpPr txBox="1"/>
          <p:nvPr/>
        </p:nvSpPr>
        <p:spPr>
          <a:xfrm>
            <a:off x="553650" y="3604100"/>
            <a:ext cx="8449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Carbon capture				        Design simplification		       Technological Improvements</a:t>
            </a:r>
            <a:endParaRPr/>
          </a:p>
        </p:txBody>
      </p:sp>
      <p:sp>
        <p:nvSpPr>
          <p:cNvPr id="187" name="Google Shape;187;p19"/>
          <p:cNvSpPr txBox="1"/>
          <p:nvPr/>
        </p:nvSpPr>
        <p:spPr>
          <a:xfrm>
            <a:off x="6480575" y="4471425"/>
            <a:ext cx="2312100" cy="4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Uncontrollable generation</a:t>
            </a:r>
            <a:endParaRPr>
              <a:solidFill>
                <a:srgbClr val="FF0000"/>
              </a:solidFill>
            </a:endParaRPr>
          </a:p>
        </p:txBody>
      </p:sp>
      <p:sp>
        <p:nvSpPr>
          <p:cNvPr id="188" name="Google Shape;188;p19"/>
          <p:cNvSpPr txBox="1"/>
          <p:nvPr/>
        </p:nvSpPr>
        <p:spPr>
          <a:xfrm>
            <a:off x="568963" y="4471425"/>
            <a:ext cx="1944300" cy="4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Still GHG emission</a:t>
            </a:r>
            <a:endParaRPr>
              <a:solidFill>
                <a:srgbClr val="FF0000"/>
              </a:solidFill>
            </a:endParaRPr>
          </a:p>
        </p:txBody>
      </p:sp>
      <p:sp>
        <p:nvSpPr>
          <p:cNvPr id="189" name="Google Shape;189;p19"/>
          <p:cNvSpPr txBox="1"/>
          <p:nvPr/>
        </p:nvSpPr>
        <p:spPr>
          <a:xfrm>
            <a:off x="3693525" y="4471425"/>
            <a:ext cx="1759200" cy="4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No load following</a:t>
            </a:r>
            <a:endParaRPr>
              <a:solidFill>
                <a:srgbClr val="FF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
                                        <p:tgtEl>
                                          <p:spTgt spid="1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
                                        <p:tgtEl>
                                          <p:spTgt spid="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
                                        <p:tgtEl>
                                          <p:spTgt spid="1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Nuclear Energy challenge: Load Following. Electricity demand in california varies greatly throughout the day and seasons.</a:t>
            </a:r>
            <a:endParaRPr sz="1800"/>
          </a:p>
        </p:txBody>
      </p:sp>
      <p:pic>
        <p:nvPicPr>
          <p:cNvPr id="195" name="Google Shape;195;p20"/>
          <p:cNvPicPr preferRelativeResize="0"/>
          <p:nvPr/>
        </p:nvPicPr>
        <p:blipFill>
          <a:blip r:embed="rId3">
            <a:alphaModFix/>
          </a:blip>
          <a:stretch>
            <a:fillRect/>
          </a:stretch>
        </p:blipFill>
        <p:spPr>
          <a:xfrm>
            <a:off x="0" y="1579725"/>
            <a:ext cx="5435425" cy="2797509"/>
          </a:xfrm>
          <a:prstGeom prst="rect">
            <a:avLst/>
          </a:prstGeom>
          <a:noFill/>
          <a:ln>
            <a:noFill/>
          </a:ln>
        </p:spPr>
      </p:pic>
      <p:pic>
        <p:nvPicPr>
          <p:cNvPr id="196" name="Google Shape;196;p20"/>
          <p:cNvPicPr preferRelativeResize="0"/>
          <p:nvPr/>
        </p:nvPicPr>
        <p:blipFill>
          <a:blip r:embed="rId4">
            <a:alphaModFix/>
          </a:blip>
          <a:stretch>
            <a:fillRect/>
          </a:stretch>
        </p:blipFill>
        <p:spPr>
          <a:xfrm>
            <a:off x="5435425" y="1579723"/>
            <a:ext cx="3708575" cy="2702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3" name="Google Shape;203;p21"/>
          <p:cNvPicPr preferRelativeResize="0"/>
          <p:nvPr/>
        </p:nvPicPr>
        <p:blipFill>
          <a:blip r:embed="rId3">
            <a:alphaModFix/>
          </a:blip>
          <a:stretch>
            <a:fillRect/>
          </a:stretch>
        </p:blipFill>
        <p:spPr>
          <a:xfrm>
            <a:off x="0" y="0"/>
            <a:ext cx="4423208" cy="2653925"/>
          </a:xfrm>
          <a:prstGeom prst="rect">
            <a:avLst/>
          </a:prstGeom>
          <a:noFill/>
          <a:ln>
            <a:noFill/>
          </a:ln>
        </p:spPr>
      </p:pic>
      <p:pic>
        <p:nvPicPr>
          <p:cNvPr id="204" name="Google Shape;204;p21"/>
          <p:cNvPicPr preferRelativeResize="0"/>
          <p:nvPr/>
        </p:nvPicPr>
        <p:blipFill>
          <a:blip r:embed="rId4">
            <a:alphaModFix/>
          </a:blip>
          <a:stretch>
            <a:fillRect/>
          </a:stretch>
        </p:blipFill>
        <p:spPr>
          <a:xfrm>
            <a:off x="0" y="2653925"/>
            <a:ext cx="4693678" cy="2489576"/>
          </a:xfrm>
          <a:prstGeom prst="rect">
            <a:avLst/>
          </a:prstGeom>
          <a:noFill/>
          <a:ln>
            <a:noFill/>
          </a:ln>
        </p:spPr>
      </p:pic>
      <p:pic>
        <p:nvPicPr>
          <p:cNvPr id="205" name="Google Shape;205;p21"/>
          <p:cNvPicPr preferRelativeResize="0"/>
          <p:nvPr/>
        </p:nvPicPr>
        <p:blipFill>
          <a:blip r:embed="rId5">
            <a:alphaModFix/>
          </a:blip>
          <a:stretch>
            <a:fillRect/>
          </a:stretch>
        </p:blipFill>
        <p:spPr>
          <a:xfrm>
            <a:off x="4693675" y="0"/>
            <a:ext cx="4450326" cy="2165499"/>
          </a:xfrm>
          <a:prstGeom prst="rect">
            <a:avLst/>
          </a:prstGeom>
          <a:noFill/>
          <a:ln>
            <a:noFill/>
          </a:ln>
        </p:spPr>
      </p:pic>
      <p:pic>
        <p:nvPicPr>
          <p:cNvPr id="206" name="Google Shape;206;p21"/>
          <p:cNvPicPr preferRelativeResize="0"/>
          <p:nvPr/>
        </p:nvPicPr>
        <p:blipFill>
          <a:blip r:embed="rId6">
            <a:alphaModFix/>
          </a:blip>
          <a:stretch>
            <a:fillRect/>
          </a:stretch>
        </p:blipFill>
        <p:spPr>
          <a:xfrm>
            <a:off x="4693687" y="2165500"/>
            <a:ext cx="4450314" cy="297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